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BF60F-A3DD-4A0E-8F00-BB94018FD3F3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129F3-BF79-49B2-8378-6D5061E21B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4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129F3-BF79-49B2-8378-6D5061E21B57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98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F28E308-A580-47BF-B2B5-04508E035A39}" type="datetimeFigureOut">
              <a:rPr lang="hr-HR" smtClean="0"/>
              <a:t>15.5.2015.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EB63262-5E5E-49EE-BBA8-EE56DE53B07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hyperlink" Target="http://www.cert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h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Autorska prava i zlonamjerni sadržaj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Vana Modrić i Iskra Glogovac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549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smtClean="0">
                <a:solidFill>
                  <a:srgbClr val="00B0F0"/>
                </a:solidFill>
              </a:rPr>
              <a:t>literatura</a:t>
            </a:r>
            <a:endParaRPr lang="hr-HR" sz="4400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4000" b="0" dirty="0" smtClean="0"/>
              <a:t> </a:t>
            </a:r>
            <a:r>
              <a:rPr lang="hr-HR" sz="4000" b="0" dirty="0" smtClean="0">
                <a:hlinkClick r:id="rId2" tooltip="http://www.cert.hr/"/>
              </a:rPr>
              <a:t>http://www.cert.hr/</a:t>
            </a:r>
            <a:endParaRPr lang="hr-HR" sz="4000" b="0" dirty="0" smtClean="0"/>
          </a:p>
          <a:p>
            <a:pPr>
              <a:buFont typeface="Wingdings" pitchFamily="2" charset="2"/>
              <a:buChar char="v"/>
            </a:pPr>
            <a:r>
              <a:rPr lang="hr-HR" sz="4000" b="0" dirty="0"/>
              <a:t> </a:t>
            </a:r>
            <a:r>
              <a:rPr lang="hr-HR" sz="4000" b="0" dirty="0" smtClean="0">
                <a:hlinkClick r:id="rId3"/>
              </a:rPr>
              <a:t>http://www.wikipedia.org/</a:t>
            </a:r>
            <a:endParaRPr lang="hr-HR" sz="4000" b="0" dirty="0" smtClean="0"/>
          </a:p>
          <a:p>
            <a:pPr>
              <a:buFont typeface="Wingdings" pitchFamily="2" charset="2"/>
              <a:buChar char="v"/>
            </a:pPr>
            <a:r>
              <a:rPr lang="hr-HR" sz="4000" b="0" dirty="0"/>
              <a:t> </a:t>
            </a:r>
            <a:r>
              <a:rPr lang="hr-HR" sz="4000" b="0" dirty="0" smtClean="0">
                <a:hlinkClick r:id="rId4"/>
              </a:rPr>
              <a:t>https://www.google.hr/</a:t>
            </a:r>
            <a:endParaRPr lang="hr-HR" sz="4000" b="0" dirty="0" smtClean="0"/>
          </a:p>
        </p:txBody>
      </p:sp>
    </p:spTree>
    <p:extLst>
      <p:ext uri="{BB962C8B-B14F-4D97-AF65-F5344CB8AC3E}">
        <p14:creationId xmlns:p14="http://schemas.microsoft.com/office/powerpoint/2010/main" val="51076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smtClean="0">
                <a:solidFill>
                  <a:srgbClr val="00B0F0"/>
                </a:solidFill>
                <a:latin typeface="Comic Sans MS" pitchFamily="66" charset="0"/>
              </a:rPr>
              <a:t>AUTORSKA</a:t>
            </a:r>
            <a:r>
              <a:rPr lang="hr-HR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hr-HR" sz="4400" dirty="0" smtClean="0">
                <a:solidFill>
                  <a:srgbClr val="00B0F0"/>
                </a:solidFill>
                <a:latin typeface="Comic Sans MS" pitchFamily="66" charset="0"/>
              </a:rPr>
              <a:t>PRAVA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endParaRPr lang="hr-HR" sz="2400" dirty="0" smtClean="0">
              <a:latin typeface="Comic Sans MS" pitchFamily="66" charset="0"/>
            </a:endParaRPr>
          </a:p>
          <a:p>
            <a:pPr marL="0" indent="0"/>
            <a:r>
              <a:rPr lang="hr-HR" sz="2800" dirty="0" smtClean="0">
                <a:latin typeface="Comic Sans MS" pitchFamily="66" charset="0"/>
              </a:rPr>
              <a:t>Autorska prava </a:t>
            </a:r>
            <a:r>
              <a:rPr lang="hr-HR" sz="2800" b="0" dirty="0" smtClean="0">
                <a:latin typeface="Comic Sans MS" pitchFamily="66" charset="0"/>
              </a:rPr>
              <a:t>– prava koja imaju </a:t>
            </a:r>
            <a:r>
              <a:rPr lang="hr-HR" sz="2800" b="0" dirty="0" smtClean="0">
                <a:latin typeface="Comic Sans MS" pitchFamily="66" charset="0"/>
              </a:rPr>
              <a:t>stvaratelji (autori) </a:t>
            </a:r>
            <a:r>
              <a:rPr lang="hr-HR" sz="2800" b="0" dirty="0" smtClean="0">
                <a:latin typeface="Comic Sans MS" pitchFamily="66" charset="0"/>
              </a:rPr>
              <a:t>književnih, znanstvenih i umjetničkih djela, a koja im daju isključivo pravo korištenja ili odobravanja drugima korištenja svog djela, a uključuje i sustav zaštite tih prava. </a:t>
            </a:r>
            <a:endParaRPr lang="hr-HR" sz="2800" b="0" dirty="0">
              <a:latin typeface="Comic Sans MS" pitchFamily="66" charset="0"/>
            </a:endParaRPr>
          </a:p>
        </p:txBody>
      </p:sp>
      <p:pic>
        <p:nvPicPr>
          <p:cNvPr id="1027" name="Picture 3" descr="C:\Users\Učenik\Desktop\Copy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821" y="4005371"/>
            <a:ext cx="2609267" cy="2609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77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smtClean="0">
                <a:solidFill>
                  <a:srgbClr val="00B0F0"/>
                </a:solidFill>
                <a:latin typeface="Comic Sans MS" pitchFamily="66" charset="0"/>
              </a:rPr>
              <a:t>Zlonamjerni sadržaj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r-HR" sz="2400" b="0" dirty="0" smtClean="0">
                <a:latin typeface="Comic Sans MS" pitchFamily="66" charset="0"/>
              </a:rPr>
              <a:t>Sav neželjeni i zlonamjerni sadržaj na </a:t>
            </a:r>
            <a:r>
              <a:rPr lang="hr-HR" sz="2400" b="0" dirty="0" err="1" smtClean="0">
                <a:latin typeface="Comic Sans MS" pitchFamily="66" charset="0"/>
              </a:rPr>
              <a:t>internetu</a:t>
            </a:r>
            <a:r>
              <a:rPr lang="hr-HR" sz="2400" b="0" dirty="0">
                <a:latin typeface="Comic Sans MS" pitchFamily="66" charset="0"/>
              </a:rPr>
              <a:t>  </a:t>
            </a:r>
            <a:r>
              <a:rPr lang="hr-HR" sz="2400" b="0" dirty="0" smtClean="0">
                <a:latin typeface="Comic Sans MS" pitchFamily="66" charset="0"/>
              </a:rPr>
              <a:t>može se podijeliti na četiri grupe: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hr-HR" sz="2400" b="0" dirty="0" err="1" smtClean="0">
                <a:latin typeface="Comic Sans MS" pitchFamily="66" charset="0"/>
              </a:rPr>
              <a:t>Spam</a:t>
            </a:r>
            <a:endParaRPr lang="hr-HR" sz="2400" b="0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hr-HR" sz="2400" b="0" dirty="0" err="1" smtClean="0">
                <a:latin typeface="Comic Sans MS" pitchFamily="66" charset="0"/>
              </a:rPr>
              <a:t>Hoax</a:t>
            </a:r>
            <a:endParaRPr lang="hr-HR" sz="2400" b="0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hr-HR" sz="2400" b="0" dirty="0" err="1" smtClean="0">
                <a:latin typeface="Comic Sans MS" pitchFamily="66" charset="0"/>
              </a:rPr>
              <a:t>Phishing</a:t>
            </a:r>
            <a:endParaRPr lang="hr-HR" sz="2400" b="0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hr-HR" sz="2400" b="0" dirty="0" err="1" smtClean="0">
                <a:latin typeface="Comic Sans MS" pitchFamily="66" charset="0"/>
              </a:rPr>
              <a:t>Malver</a:t>
            </a:r>
            <a:r>
              <a:rPr lang="hr-HR" sz="2400" b="0" dirty="0" smtClean="0">
                <a:latin typeface="Comic Sans MS" pitchFamily="66" charset="0"/>
              </a:rPr>
              <a:t> (zlonamjerni programi)</a:t>
            </a:r>
            <a:endParaRPr lang="hr-HR" sz="2400" b="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 smtClean="0">
                <a:solidFill>
                  <a:srgbClr val="00B0F0"/>
                </a:solidFill>
                <a:latin typeface="Comic Sans MS" pitchFamily="66" charset="0"/>
              </a:rPr>
              <a:t>Spam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err="1" smtClean="0">
                <a:latin typeface="Comic Sans MS" pitchFamily="66" charset="0"/>
              </a:rPr>
              <a:t>Spam</a:t>
            </a:r>
            <a:r>
              <a:rPr lang="hr-HR" sz="2400" dirty="0" smtClean="0">
                <a:latin typeface="Comic Sans MS" pitchFamily="66" charset="0"/>
              </a:rPr>
              <a:t> </a:t>
            </a:r>
            <a:r>
              <a:rPr lang="hr-HR" sz="2400" b="0" dirty="0" smtClean="0">
                <a:latin typeface="Comic Sans MS" pitchFamily="66" charset="0"/>
              </a:rPr>
              <a:t>- </a:t>
            </a:r>
            <a:r>
              <a:rPr lang="hr-HR" sz="2400" b="0" dirty="0" err="1" smtClean="0">
                <a:latin typeface="Comic Sans MS" pitchFamily="66" charset="0"/>
              </a:rPr>
              <a:t>neželjna</a:t>
            </a:r>
            <a:r>
              <a:rPr lang="hr-HR" sz="2400" b="0" dirty="0" smtClean="0">
                <a:latin typeface="Comic Sans MS" pitchFamily="66" charset="0"/>
              </a:rPr>
              <a:t> elektronička poruka poslana zbog namjere oglašavanja raznog propagandnog </a:t>
            </a:r>
            <a:r>
              <a:rPr lang="hr-HR" sz="2400" b="0" dirty="0" smtClean="0">
                <a:latin typeface="Comic Sans MS" pitchFamily="66" charset="0"/>
              </a:rPr>
              <a:t>sadržaja ili u </a:t>
            </a:r>
            <a:r>
              <a:rPr lang="hr-HR" sz="2400" b="0" dirty="0" smtClean="0">
                <a:latin typeface="Comic Sans MS" pitchFamily="66" charset="0"/>
              </a:rPr>
              <a:t>svrhu </a:t>
            </a:r>
            <a:r>
              <a:rPr lang="hr-HR" sz="2400" b="0" dirty="0" err="1" smtClean="0">
                <a:latin typeface="Comic Sans MS" pitchFamily="66" charset="0"/>
              </a:rPr>
              <a:t>phishing</a:t>
            </a:r>
            <a:r>
              <a:rPr lang="hr-HR" sz="2400" b="0" dirty="0" smtClean="0">
                <a:latin typeface="Comic Sans MS" pitchFamily="66" charset="0"/>
              </a:rPr>
              <a:t> napada ili kao sredstvo distribucije </a:t>
            </a:r>
            <a:r>
              <a:rPr lang="hr-HR" sz="2400" b="0" dirty="0" err="1" smtClean="0">
                <a:latin typeface="Comic Sans MS" pitchFamily="66" charset="0"/>
              </a:rPr>
              <a:t>malver</a:t>
            </a:r>
            <a:r>
              <a:rPr lang="hr-HR" sz="2400" b="0" dirty="0" smtClean="0">
                <a:latin typeface="Comic Sans MS" pitchFamily="66" charset="0"/>
              </a:rPr>
              <a:t> poveznica.</a:t>
            </a:r>
          </a:p>
          <a:p>
            <a:r>
              <a:rPr lang="hr-HR" sz="2400" b="0" dirty="0" smtClean="0">
                <a:latin typeface="Comic Sans MS" pitchFamily="66" charset="0"/>
              </a:rPr>
              <a:t>Koristi se kod e-</a:t>
            </a:r>
            <a:r>
              <a:rPr lang="hr-HR" sz="2400" b="0" dirty="0" err="1" smtClean="0">
                <a:latin typeface="Comic Sans MS" pitchFamily="66" charset="0"/>
              </a:rPr>
              <a:t>maila</a:t>
            </a:r>
            <a:r>
              <a:rPr lang="hr-HR" sz="2400" b="0" dirty="0" smtClean="0">
                <a:latin typeface="Comic Sans MS" pitchFamily="66" charset="0"/>
              </a:rPr>
              <a:t>, elektroničkih foruma, </a:t>
            </a:r>
            <a:r>
              <a:rPr lang="hr-HR" sz="2400" b="0" dirty="0" err="1" smtClean="0">
                <a:latin typeface="Comic Sans MS" pitchFamily="66" charset="0"/>
              </a:rPr>
              <a:t>blogova</a:t>
            </a:r>
            <a:r>
              <a:rPr lang="hr-HR" sz="2400" b="0" dirty="0" smtClean="0">
                <a:latin typeface="Comic Sans MS" pitchFamily="66" charset="0"/>
              </a:rPr>
              <a:t>, socijalnih mreža, servisa za izravnu komunikaciju i drugih sustava za razmjenu poruka ili drugih podataka.</a:t>
            </a:r>
          </a:p>
          <a:p>
            <a:r>
              <a:rPr lang="hr-HR" sz="2400" dirty="0" err="1" smtClean="0">
                <a:latin typeface="Comic Sans MS" pitchFamily="66" charset="0"/>
              </a:rPr>
              <a:t>Spameri</a:t>
            </a:r>
            <a:r>
              <a:rPr lang="hr-HR" sz="2400" b="0" dirty="0" smtClean="0">
                <a:latin typeface="Comic Sans MS" pitchFamily="66" charset="0"/>
              </a:rPr>
              <a:t> - širitelji </a:t>
            </a:r>
            <a:r>
              <a:rPr lang="hr-HR" sz="2400" b="0" dirty="0" err="1" smtClean="0">
                <a:latin typeface="Comic Sans MS" pitchFamily="66" charset="0"/>
              </a:rPr>
              <a:t>spamova</a:t>
            </a:r>
            <a:r>
              <a:rPr lang="hr-HR" sz="2400" b="0" dirty="0" smtClean="0">
                <a:latin typeface="Comic Sans MS" pitchFamily="66" charset="0"/>
              </a:rPr>
              <a:t>.</a:t>
            </a:r>
          </a:p>
          <a:p>
            <a:endParaRPr lang="hr-HR" sz="2400" dirty="0">
              <a:latin typeface="Comic Sans MS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61048"/>
            <a:ext cx="2684016" cy="268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 smtClean="0">
                <a:solidFill>
                  <a:srgbClr val="00B0F0"/>
                </a:solidFill>
                <a:latin typeface="Comic Sans MS" pitchFamily="66" charset="0"/>
              </a:rPr>
              <a:t>hoax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>
                <a:latin typeface="Comic Sans MS" pitchFamily="66" charset="0"/>
              </a:rPr>
              <a:t>Hoax</a:t>
            </a:r>
            <a:r>
              <a:rPr lang="hr-HR" sz="2400" b="0" dirty="0" smtClean="0">
                <a:latin typeface="Comic Sans MS" pitchFamily="66" charset="0"/>
              </a:rPr>
              <a:t> – poruka elektroničke pošte neistinitog sadržaja, poslana s ciljem zastrašivanja ili dezinformiranja primatelja.</a:t>
            </a:r>
          </a:p>
          <a:p>
            <a:r>
              <a:rPr lang="hr-HR" sz="2400" dirty="0" err="1" smtClean="0">
                <a:latin typeface="Comic Sans MS" pitchFamily="66" charset="0"/>
              </a:rPr>
              <a:t>Scam</a:t>
            </a:r>
            <a:r>
              <a:rPr lang="hr-HR" sz="2400" b="0" dirty="0" smtClean="0">
                <a:latin typeface="Comic Sans MS" pitchFamily="66" charset="0"/>
              </a:rPr>
              <a:t> – ozbiljniji oblik </a:t>
            </a:r>
            <a:r>
              <a:rPr lang="hr-HR" sz="2400" b="0" dirty="0" err="1" smtClean="0">
                <a:latin typeface="Comic Sans MS" pitchFamily="66" charset="0"/>
              </a:rPr>
              <a:t>hoaxa</a:t>
            </a:r>
            <a:r>
              <a:rPr lang="hr-HR" sz="2400" b="0" dirty="0" smtClean="0">
                <a:latin typeface="Comic Sans MS" pitchFamily="66" charset="0"/>
              </a:rPr>
              <a:t>, često s ozbiljnim financijskim, pravnim ili drugim posljedicama za žrtvu.</a:t>
            </a:r>
            <a:endParaRPr lang="hr-HR" sz="2400" dirty="0">
              <a:latin typeface="Comic Sans MS" pitchFamily="66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61048"/>
            <a:ext cx="7380312" cy="218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 smtClean="0">
                <a:solidFill>
                  <a:srgbClr val="00B0F0"/>
                </a:solidFill>
                <a:latin typeface="Comic Sans MS" pitchFamily="66" charset="0"/>
              </a:rPr>
              <a:t>phishing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err="1" smtClean="0"/>
              <a:t>Phishing</a:t>
            </a:r>
            <a:r>
              <a:rPr lang="hr-HR" sz="2800" b="0" dirty="0" smtClean="0"/>
              <a:t> – vrsta socijalnog inženjeringa koji se odnosi na prijevare, kojim se služe zlonamjerni korisnici šaljući lažne poruke koristeći pritom postojeće Internet servise.</a:t>
            </a:r>
            <a:endParaRPr lang="hr-HR" sz="2800" dirty="0" smtClean="0"/>
          </a:p>
          <a:p>
            <a:r>
              <a:rPr lang="hr-HR" sz="2800" b="0" dirty="0" smtClean="0"/>
              <a:t>Riječ je o </a:t>
            </a:r>
            <a:r>
              <a:rPr lang="hr-HR" sz="2800" b="0" u="sng" dirty="0" smtClean="0"/>
              <a:t>kriminalnoj aktivnosti</a:t>
            </a:r>
            <a:r>
              <a:rPr lang="hr-HR" sz="2800" b="0" dirty="0" smtClean="0"/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45024"/>
            <a:ext cx="3986808" cy="265122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60974"/>
            <a:ext cx="333375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1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4400" dirty="0" err="1" smtClean="0">
                <a:solidFill>
                  <a:srgbClr val="00B0F0"/>
                </a:solidFill>
                <a:latin typeface="Comic Sans MS" pitchFamily="66" charset="0"/>
              </a:rPr>
              <a:t>malver</a:t>
            </a:r>
            <a:endParaRPr lang="hr-HR" sz="44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400" dirty="0" err="1" smtClean="0"/>
              <a:t>Malver</a:t>
            </a:r>
            <a:r>
              <a:rPr lang="hr-HR" sz="2400" b="0" dirty="0" smtClean="0"/>
              <a:t>  - zloćudni softver namijenjen infiltraciji računala bez znanja njegovog vlasnika, odnosno korisnika.</a:t>
            </a:r>
          </a:p>
          <a:p>
            <a:r>
              <a:rPr lang="hr-HR" sz="2400" b="0" dirty="0" smtClean="0"/>
              <a:t>U </a:t>
            </a:r>
            <a:r>
              <a:rPr lang="hr-HR" sz="2400" b="0" dirty="0" err="1" smtClean="0"/>
              <a:t>malver</a:t>
            </a:r>
            <a:r>
              <a:rPr lang="hr-HR" sz="2400" b="0" dirty="0" smtClean="0"/>
              <a:t> spadaju:</a:t>
            </a:r>
          </a:p>
          <a:p>
            <a:pPr>
              <a:buFont typeface="Wingdings" pitchFamily="2" charset="2"/>
              <a:buChar char="v"/>
            </a:pPr>
            <a:r>
              <a:rPr lang="hr-HR" sz="2400" b="0" dirty="0" smtClean="0"/>
              <a:t>Virusi</a:t>
            </a:r>
          </a:p>
          <a:p>
            <a:pPr>
              <a:buFont typeface="Wingdings" pitchFamily="2" charset="2"/>
              <a:buChar char="v"/>
            </a:pPr>
            <a:r>
              <a:rPr lang="hr-HR" sz="2400" b="0" dirty="0" smtClean="0"/>
              <a:t>Crvi</a:t>
            </a:r>
          </a:p>
          <a:p>
            <a:pPr>
              <a:buFont typeface="Wingdings" pitchFamily="2" charset="2"/>
              <a:buChar char="v"/>
            </a:pPr>
            <a:r>
              <a:rPr lang="hr-HR" sz="2400" b="0" dirty="0" smtClean="0"/>
              <a:t>Trojanski konji</a:t>
            </a:r>
          </a:p>
          <a:p>
            <a:pPr>
              <a:buFont typeface="Wingdings" pitchFamily="2" charset="2"/>
              <a:buChar char="v"/>
            </a:pPr>
            <a:r>
              <a:rPr lang="hr-HR" sz="2400" b="0" dirty="0" err="1" smtClean="0"/>
              <a:t>Spyware</a:t>
            </a:r>
            <a:endParaRPr lang="hr-HR" sz="2400" b="0" dirty="0" smtClean="0"/>
          </a:p>
          <a:p>
            <a:pPr>
              <a:buFont typeface="Wingdings" pitchFamily="2" charset="2"/>
              <a:buChar char="v"/>
            </a:pPr>
            <a:r>
              <a:rPr lang="hr-HR" sz="2400" b="0" dirty="0" err="1" smtClean="0"/>
              <a:t>Crimeware</a:t>
            </a:r>
            <a:endParaRPr lang="hr-HR" sz="2400" b="0" dirty="0" smtClean="0"/>
          </a:p>
          <a:p>
            <a:pPr>
              <a:buFont typeface="Wingdings" pitchFamily="2" charset="2"/>
              <a:buChar char="v"/>
            </a:pPr>
            <a:r>
              <a:rPr lang="hr-HR" sz="2400" b="0" dirty="0" err="1" smtClean="0"/>
              <a:t>Rootkitovi</a:t>
            </a:r>
            <a:r>
              <a:rPr lang="hr-HR" sz="2400" b="0" dirty="0" smtClean="0"/>
              <a:t> 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221088"/>
            <a:ext cx="2880320" cy="216024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68415"/>
            <a:ext cx="2910521" cy="291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-252536" y="1565696"/>
            <a:ext cx="974420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1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KRIŽALJKA</a:t>
            </a:r>
            <a:endParaRPr lang="hr-HR" sz="15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777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19674"/>
              </p:ext>
            </p:extLst>
          </p:nvPr>
        </p:nvGraphicFramePr>
        <p:xfrm>
          <a:off x="1547664" y="47667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11944"/>
                <a:gridCol w="508000"/>
                <a:gridCol w="515888"/>
                <a:gridCol w="500112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2.</a:t>
                      </a:r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3.</a:t>
                      </a:r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4.</a:t>
                      </a:r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5.</a:t>
                      </a:r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6.</a:t>
                      </a:r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kstniOkvir 5"/>
          <p:cNvSpPr txBox="1"/>
          <p:nvPr/>
        </p:nvSpPr>
        <p:spPr>
          <a:xfrm>
            <a:off x="3635896" y="54317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     A      </a:t>
            </a:r>
            <a:r>
              <a:rPr lang="hr-HR" dirty="0" err="1" smtClean="0"/>
              <a:t>L</a:t>
            </a:r>
            <a:r>
              <a:rPr lang="hr-HR" dirty="0" smtClean="0"/>
              <a:t>       </a:t>
            </a:r>
            <a:r>
              <a:rPr lang="hr-HR" b="1" dirty="0" smtClean="0">
                <a:solidFill>
                  <a:schemeClr val="bg1"/>
                </a:solidFill>
              </a:rPr>
              <a:t> V       </a:t>
            </a:r>
            <a:r>
              <a:rPr lang="hr-HR" dirty="0" err="1" smtClean="0"/>
              <a:t>E</a:t>
            </a:r>
            <a:r>
              <a:rPr lang="hr-HR" dirty="0" smtClean="0"/>
              <a:t>       R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2023655" y="91251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      P        </a:t>
            </a:r>
            <a:r>
              <a:rPr lang="hr-HR" dirty="0" err="1" smtClean="0"/>
              <a:t>A</a:t>
            </a:r>
            <a:r>
              <a:rPr lang="hr-HR" dirty="0" smtClean="0"/>
              <a:t>      M      </a:t>
            </a:r>
            <a:r>
              <a:rPr lang="hr-HR" dirty="0" err="1" smtClean="0"/>
              <a:t>E</a:t>
            </a:r>
            <a:r>
              <a:rPr lang="hr-HR" dirty="0" smtClean="0"/>
              <a:t>       R       </a:t>
            </a:r>
            <a:r>
              <a:rPr lang="hr-HR" b="1" dirty="0" err="1" smtClean="0">
                <a:solidFill>
                  <a:schemeClr val="bg1"/>
                </a:solidFill>
              </a:rPr>
              <a:t>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131840" y="128184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       N      </a:t>
            </a:r>
            <a:r>
              <a:rPr lang="hr-HR" dirty="0" err="1" smtClean="0"/>
              <a:t>T</a:t>
            </a:r>
            <a:r>
              <a:rPr lang="hr-HR" dirty="0" smtClean="0"/>
              <a:t>       E       </a:t>
            </a:r>
            <a:r>
              <a:rPr lang="hr-HR" b="1" dirty="0" err="1" smtClean="0">
                <a:solidFill>
                  <a:schemeClr val="bg1"/>
                </a:solidFill>
              </a:rPr>
              <a:t>R</a:t>
            </a:r>
            <a:r>
              <a:rPr lang="hr-HR" dirty="0" smtClean="0"/>
              <a:t>      N      </a:t>
            </a:r>
            <a:r>
              <a:rPr lang="hr-HR" dirty="0" err="1" smtClean="0"/>
              <a:t>E</a:t>
            </a:r>
            <a:r>
              <a:rPr lang="hr-HR" dirty="0" smtClean="0"/>
              <a:t>        T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4608004" y="164435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      </a:t>
            </a:r>
            <a:r>
              <a:rPr lang="hr-HR" b="1" dirty="0" smtClean="0">
                <a:solidFill>
                  <a:schemeClr val="bg1"/>
                </a:solidFill>
              </a:rPr>
              <a:t>U</a:t>
            </a:r>
            <a:r>
              <a:rPr lang="hr-HR" dirty="0" smtClean="0"/>
              <a:t>      </a:t>
            </a:r>
            <a:r>
              <a:rPr lang="hr-HR" dirty="0" err="1" smtClean="0"/>
              <a:t>T</a:t>
            </a:r>
            <a:r>
              <a:rPr lang="hr-HR" dirty="0" smtClean="0"/>
              <a:t>       O       </a:t>
            </a:r>
            <a:r>
              <a:rPr lang="hr-HR" dirty="0" err="1" smtClean="0"/>
              <a:t>R</a:t>
            </a:r>
            <a:r>
              <a:rPr lang="hr-HR" dirty="0" smtClean="0"/>
              <a:t>      I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148064" y="202050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</a:t>
            </a:r>
            <a:r>
              <a:rPr lang="hr-HR" dirty="0" smtClean="0"/>
              <a:t>      P       </a:t>
            </a:r>
            <a:r>
              <a:rPr lang="hr-HR" dirty="0" err="1" smtClean="0"/>
              <a:t>A</a:t>
            </a:r>
            <a:r>
              <a:rPr lang="hr-HR" dirty="0" smtClean="0"/>
              <a:t>      M</a:t>
            </a:r>
            <a:endParaRPr lang="hr-HR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627784" y="238983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      H       </a:t>
            </a:r>
            <a:r>
              <a:rPr lang="hr-HR" dirty="0" err="1" smtClean="0"/>
              <a:t>I</a:t>
            </a:r>
            <a:r>
              <a:rPr lang="hr-HR" dirty="0" smtClean="0"/>
              <a:t>        S      </a:t>
            </a:r>
            <a:r>
              <a:rPr lang="hr-HR" dirty="0" err="1" smtClean="0"/>
              <a:t>H</a:t>
            </a:r>
            <a:r>
              <a:rPr lang="hr-HR" dirty="0" smtClean="0"/>
              <a:t>       </a:t>
            </a:r>
            <a:r>
              <a:rPr lang="hr-HR" b="1" dirty="0" smtClean="0">
                <a:solidFill>
                  <a:schemeClr val="bg1"/>
                </a:solidFill>
              </a:rPr>
              <a:t>I </a:t>
            </a:r>
            <a:r>
              <a:rPr lang="hr-HR" dirty="0" smtClean="0"/>
              <a:t>       </a:t>
            </a:r>
            <a:r>
              <a:rPr lang="hr-HR" dirty="0" err="1" smtClean="0"/>
              <a:t>N</a:t>
            </a:r>
            <a:r>
              <a:rPr lang="hr-HR" dirty="0" smtClean="0"/>
              <a:t>     G</a:t>
            </a:r>
            <a:endParaRPr lang="hr-HR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685350" y="3068960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2400" dirty="0" smtClean="0"/>
              <a:t>Zloćudni </a:t>
            </a:r>
            <a:r>
              <a:rPr lang="hr-HR" sz="2400" dirty="0"/>
              <a:t>softver namijenjen infiltraciji računala bez znanja njegovog </a:t>
            </a:r>
            <a:r>
              <a:rPr lang="hr-HR" sz="2400" dirty="0" smtClean="0"/>
              <a:t>korisnika naziva se…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Širitelji </a:t>
            </a:r>
            <a:r>
              <a:rPr lang="hr-HR" sz="2400" dirty="0" err="1" smtClean="0"/>
              <a:t>spamova</a:t>
            </a:r>
            <a:r>
              <a:rPr lang="hr-HR" sz="2400" dirty="0" smtClean="0"/>
              <a:t> nazivaju se…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Najrasprostranjenija mreža na svijetu zove se…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Stvaratelji književnih, umjetničkih i znanstvenih djela zovu se …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Neželjena elektronička poruka naziva se…</a:t>
            </a:r>
          </a:p>
          <a:p>
            <a:pPr marL="342900" indent="-342900">
              <a:buAutoNum type="arabicPeriod"/>
            </a:pPr>
            <a:r>
              <a:rPr lang="hr-HR" sz="2400" dirty="0" smtClean="0"/>
              <a:t>Vrsta kriminalne socijalne aktivnosti.</a:t>
            </a:r>
          </a:p>
          <a:p>
            <a:pPr marL="342900" indent="-342900">
              <a:buAutoNum type="arabicPeriod"/>
            </a:pPr>
            <a:endParaRPr lang="hr-HR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6948264" y="6392947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RJEŠENJE : </a:t>
            </a:r>
            <a:r>
              <a:rPr lang="hr-HR" b="1" dirty="0" smtClean="0">
                <a:solidFill>
                  <a:schemeClr val="bg1"/>
                </a:solidFill>
              </a:rPr>
              <a:t>VIRUSI</a:t>
            </a:r>
            <a:endParaRPr lang="hr-H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8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tovi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utov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tov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137</TotalTime>
  <Words>343</Words>
  <Application>Microsoft Office PowerPoint</Application>
  <PresentationFormat>Prikaz na zaslonu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Kutovi</vt:lpstr>
      <vt:lpstr>Autorska prava i zlonamjerni sadržaj</vt:lpstr>
      <vt:lpstr>AUTORSKA PRAVA</vt:lpstr>
      <vt:lpstr>Zlonamjerni sadržaj</vt:lpstr>
      <vt:lpstr>Spam</vt:lpstr>
      <vt:lpstr>hoax</vt:lpstr>
      <vt:lpstr>phishing</vt:lpstr>
      <vt:lpstr>malver</vt:lpstr>
      <vt:lpstr>PowerPointova prezentacija</vt:lpstr>
      <vt:lpstr>PowerPointova prezentacija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Autorska prava</dc:title>
  <dc:creator>Učenik</dc:creator>
  <cp:lastModifiedBy>Učenik</cp:lastModifiedBy>
  <cp:revision>17</cp:revision>
  <dcterms:created xsi:type="dcterms:W3CDTF">2015-05-08T09:48:28Z</dcterms:created>
  <dcterms:modified xsi:type="dcterms:W3CDTF">2015-05-15T16:35:01Z</dcterms:modified>
</cp:coreProperties>
</file>