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6" r:id="rId6"/>
    <p:sldId id="260" r:id="rId7"/>
    <p:sldId id="261" r:id="rId8"/>
    <p:sldId id="262" r:id="rId9"/>
    <p:sldId id="268" r:id="rId10"/>
    <p:sldId id="263" r:id="rId11"/>
    <p:sldId id="264" r:id="rId12"/>
    <p:sldId id="265" r:id="rId13"/>
    <p:sldId id="267" r:id="rId14"/>
    <p:sldId id="269"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7380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EC31A-4156-41EF-B47C-C30204C92284}" type="datetimeFigureOut">
              <a:rPr lang="hr-HR" smtClean="0"/>
              <a:t>31.5.2017.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36656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2540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5366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100849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3431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65734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58086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54303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418832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24921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EEC31A-4156-41EF-B47C-C30204C92284}" type="datetimeFigureOut">
              <a:rPr lang="hr-HR" smtClean="0"/>
              <a:t>31.5.2017.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49872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EC31A-4156-41EF-B47C-C30204C92284}" type="datetimeFigureOut">
              <a:rPr lang="hr-HR" smtClean="0"/>
              <a:t>31.5.2017.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154230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294358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02171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FEEC31A-4156-41EF-B47C-C30204C92284}" type="datetimeFigureOut">
              <a:rPr lang="hr-HR" smtClean="0"/>
              <a:t>31.5.2017.</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130328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EC31A-4156-41EF-B47C-C30204C92284}" type="datetimeFigureOut">
              <a:rPr lang="hr-HR" smtClean="0"/>
              <a:t>31.5.2017.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A9140EF-34E3-437E-AE44-A9DA924492E3}" type="slidenum">
              <a:rPr lang="hr-HR" smtClean="0"/>
              <a:t>‹#›</a:t>
            </a:fld>
            <a:endParaRPr lang="hr-HR"/>
          </a:p>
        </p:txBody>
      </p:sp>
    </p:spTree>
    <p:extLst>
      <p:ext uri="{BB962C8B-B14F-4D97-AF65-F5344CB8AC3E}">
        <p14:creationId xmlns:p14="http://schemas.microsoft.com/office/powerpoint/2010/main" val="354410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EEC31A-4156-41EF-B47C-C30204C92284}" type="datetimeFigureOut">
              <a:rPr lang="hr-HR" smtClean="0"/>
              <a:t>31.5.2017.</a:t>
            </a:fld>
            <a:endParaRPr lang="hr-H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9140EF-34E3-437E-AE44-A9DA924492E3}" type="slidenum">
              <a:rPr lang="hr-HR" smtClean="0"/>
              <a:t>‹#›</a:t>
            </a:fld>
            <a:endParaRPr lang="hr-HR"/>
          </a:p>
        </p:txBody>
      </p:sp>
    </p:spTree>
    <p:extLst>
      <p:ext uri="{BB962C8B-B14F-4D97-AF65-F5344CB8AC3E}">
        <p14:creationId xmlns:p14="http://schemas.microsoft.com/office/powerpoint/2010/main" val="25127837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Vukovar</a:t>
            </a:r>
            <a:endParaRPr lang="hr-HR" dirty="0"/>
          </a:p>
        </p:txBody>
      </p:sp>
      <p:sp>
        <p:nvSpPr>
          <p:cNvPr id="3" name="Subtitle 2"/>
          <p:cNvSpPr>
            <a:spLocks noGrp="1"/>
          </p:cNvSpPr>
          <p:nvPr>
            <p:ph type="subTitle" idx="1"/>
          </p:nvPr>
        </p:nvSpPr>
        <p:spPr/>
        <p:txBody>
          <a:bodyPr/>
          <a:lstStyle/>
          <a:p>
            <a:r>
              <a:rPr lang="hr-HR" dirty="0" smtClean="0"/>
              <a:t>                                                                               Karla kosović, 8c</a:t>
            </a:r>
            <a:endParaRPr lang="hr-HR" dirty="0"/>
          </a:p>
        </p:txBody>
      </p:sp>
    </p:spTree>
    <p:extLst>
      <p:ext uri="{BB962C8B-B14F-4D97-AF65-F5344CB8AC3E}">
        <p14:creationId xmlns:p14="http://schemas.microsoft.com/office/powerpoint/2010/main" val="2088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Trpinjska cesta / Groblje tenkova</a:t>
            </a:r>
            <a:endParaRPr lang="hr-HR" dirty="0"/>
          </a:p>
        </p:txBody>
      </p:sp>
      <p:sp>
        <p:nvSpPr>
          <p:cNvPr id="3" name="Content Placeholder 2"/>
          <p:cNvSpPr>
            <a:spLocks noGrp="1"/>
          </p:cNvSpPr>
          <p:nvPr>
            <p:ph idx="1"/>
          </p:nvPr>
        </p:nvSpPr>
        <p:spPr/>
        <p:txBody>
          <a:bodyPr>
            <a:normAutofit lnSpcReduction="10000"/>
          </a:bodyPr>
          <a:lstStyle/>
          <a:p>
            <a:r>
              <a:rPr lang="hr-HR" sz="2000" dirty="0"/>
              <a:t>K</a:t>
            </a:r>
            <a:r>
              <a:rPr lang="hr-HR" sz="2000" dirty="0" smtClean="0"/>
              <a:t>renuo je napad kroz samu Trpinjsku cestu ujesen 1991. godine. Krenula je kolona tenkova i oklopnih vozila kojih je bilo više od 30. Na tom punktu bila je skupina Marka Babića koji je sam uništio 5 tenkova, od ukupno 11 tenkova i 3 transportera koliko ih je ostalo na cesti. Po procjeni branitelja, stradalo je barem 70 pješaka.</a:t>
            </a:r>
          </a:p>
          <a:p>
            <a:r>
              <a:rPr lang="hr-HR" sz="2000" dirty="0" smtClean="0"/>
              <a:t>Tijekom Domovinskog rata, točnije tijekom bitke za Vukovar, JNA i četnici, iz smjera tada okupirane </a:t>
            </a:r>
            <a:r>
              <a:rPr lang="hr-HR" sz="2000" dirty="0" err="1" smtClean="0"/>
              <a:t>Trpinje</a:t>
            </a:r>
            <a:r>
              <a:rPr lang="hr-HR" sz="2000" dirty="0" smtClean="0"/>
              <a:t> prema Vukovaru, su pokušavali proboj obrane grada. Međutim, hrvatski su branitelji pod vodstvom legendarnog heroja Blage Zadre, na Trpinjskoj cesti u Vukovaru uništili 30-etak tenkova i oklopnih vozila JNA i četnika koji su napadali Vukovar. Time je Trpinjska cesta dobila nadimak "groblje tenkova". Iako je kasnije Vukovar okupiran, Trpinjska cesta postala je jedan od simbola otpora slabo naoružanih branitelja nadmoćnijem agresoru.</a:t>
            </a:r>
          </a:p>
          <a:p>
            <a:endParaRPr lang="hr-HR" sz="2000" dirty="0"/>
          </a:p>
        </p:txBody>
      </p:sp>
    </p:spTree>
    <p:extLst>
      <p:ext uri="{BB962C8B-B14F-4D97-AF65-F5344CB8AC3E}">
        <p14:creationId xmlns:p14="http://schemas.microsoft.com/office/powerpoint/2010/main" val="42741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Vukovarska bolnica</a:t>
            </a:r>
            <a:endParaRPr lang="hr-HR" dirty="0"/>
          </a:p>
        </p:txBody>
      </p:sp>
      <p:sp>
        <p:nvSpPr>
          <p:cNvPr id="3" name="Content Placeholder 2"/>
          <p:cNvSpPr>
            <a:spLocks noGrp="1"/>
          </p:cNvSpPr>
          <p:nvPr>
            <p:ph idx="1"/>
          </p:nvPr>
        </p:nvSpPr>
        <p:spPr/>
        <p:txBody>
          <a:bodyPr/>
          <a:lstStyle/>
          <a:p>
            <a:r>
              <a:rPr lang="hr-HR" dirty="0" smtClean="0"/>
              <a:t>Vukovarska bolnica je naziv za današnju Opću županijsku bolnicu Vukovar. Jedan je od poznatijih simbola stradanja grada Vukovara i njegovih stanovnika iz vremena oružane velikosrpske agresije s početka 1990-ih.</a:t>
            </a:r>
          </a:p>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12" y="3558746"/>
            <a:ext cx="3327573" cy="2529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420" y="3558746"/>
            <a:ext cx="3686433" cy="2529016"/>
          </a:xfrm>
          <a:prstGeom prst="rect">
            <a:avLst/>
          </a:prstGeom>
        </p:spPr>
      </p:pic>
    </p:spTree>
    <p:extLst>
      <p:ext uri="{BB962C8B-B14F-4D97-AF65-F5344CB8AC3E}">
        <p14:creationId xmlns:p14="http://schemas.microsoft.com/office/powerpoint/2010/main" val="3061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Dvorac </a:t>
            </a:r>
            <a:r>
              <a:rPr lang="hr-HR" dirty="0" err="1" smtClean="0"/>
              <a:t>Eltz</a:t>
            </a:r>
            <a:endParaRPr lang="hr-HR" dirty="0"/>
          </a:p>
        </p:txBody>
      </p:sp>
      <p:sp>
        <p:nvSpPr>
          <p:cNvPr id="3" name="Content Placeholder 2"/>
          <p:cNvSpPr>
            <a:spLocks noGrp="1"/>
          </p:cNvSpPr>
          <p:nvPr>
            <p:ph idx="1"/>
          </p:nvPr>
        </p:nvSpPr>
        <p:spPr>
          <a:xfrm>
            <a:off x="1103312" y="1178012"/>
            <a:ext cx="8946541" cy="5070388"/>
          </a:xfrm>
        </p:spPr>
        <p:txBody>
          <a:bodyPr>
            <a:normAutofit/>
          </a:bodyPr>
          <a:lstStyle/>
          <a:p>
            <a:r>
              <a:rPr lang="hr-HR" sz="2000" dirty="0" smtClean="0"/>
              <a:t>Dvorac </a:t>
            </a:r>
            <a:r>
              <a:rPr lang="hr-HR" sz="2000" dirty="0" err="1" smtClean="0"/>
              <a:t>Eltz</a:t>
            </a:r>
            <a:r>
              <a:rPr lang="hr-HR" sz="2000" dirty="0" smtClean="0"/>
              <a:t> je barokni dvorac smješten na obali Dunava u gradu Vukovaru. Dvorac je jedno od najznačajnijih djela barokno-klasicističke arhitekture kontinentalne Hrvatske. Od 1968. u dvorcu je smješten Gradski muzej Vukovar.</a:t>
            </a:r>
          </a:p>
          <a:p>
            <a:r>
              <a:rPr lang="hr-HR" sz="2000" dirty="0" smtClean="0"/>
              <a:t> Tijekom agresije srpske i jugoslavenske vojske na Hrvatsku, 25. kolovoza 1991., dvorac </a:t>
            </a:r>
            <a:r>
              <a:rPr lang="hr-HR" sz="2000" dirty="0" err="1" smtClean="0"/>
              <a:t>Eltz</a:t>
            </a:r>
            <a:r>
              <a:rPr lang="hr-HR" sz="2000" dirty="0" smtClean="0"/>
              <a:t> postao je prva građevina u Vukovaru bombardirana iz zraka. Do konca rata dvorac je najvećim dijelom posve razoren, a građevine u sklopu dvorca su srušene do temelja.</a:t>
            </a:r>
            <a:endParaRPr lang="hr-H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422" y="4061255"/>
            <a:ext cx="6627340" cy="2579600"/>
          </a:xfrm>
          <a:prstGeom prst="rect">
            <a:avLst/>
          </a:prstGeom>
        </p:spPr>
      </p:pic>
    </p:spTree>
    <p:extLst>
      <p:ext uri="{BB962C8B-B14F-4D97-AF65-F5344CB8AC3E}">
        <p14:creationId xmlns:p14="http://schemas.microsoft.com/office/powerpoint/2010/main" val="148497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Vukovar danas</a:t>
            </a:r>
            <a:endParaRPr lang="hr-HR" dirty="0"/>
          </a:p>
        </p:txBody>
      </p:sp>
      <p:sp>
        <p:nvSpPr>
          <p:cNvPr id="3" name="Content Placeholder 2"/>
          <p:cNvSpPr>
            <a:spLocks noGrp="1"/>
          </p:cNvSpPr>
          <p:nvPr>
            <p:ph idx="1"/>
          </p:nvPr>
        </p:nvSpPr>
        <p:spPr/>
        <p:txBody>
          <a:bodyPr/>
          <a:lstStyle/>
          <a:p>
            <a:r>
              <a:rPr lang="hr-HR" dirty="0" smtClean="0"/>
              <a:t>Unatoč pretrpljenoj šteti, Vukovar ima sve objektivne predispozicije za gospodarski razvoj – prirodne resurse, geografski položaj koji omogućuje dobru razmjenu roba i usluga te ljude koji žele raditi</a:t>
            </a:r>
            <a:r>
              <a:rPr lang="hr-HR" dirty="0"/>
              <a:t>,</a:t>
            </a:r>
            <a:r>
              <a:rPr lang="hr-HR" dirty="0" smtClean="0"/>
              <a:t> bez obzira na to, sve veći broj Vukovaraca po drugi put prisiljen napustiti svoje domove, zbog duboke ekonomske krize na ovim područjima koja je nastala za vrijeme rata i još uvijek joj se ne nazire kraj.</a:t>
            </a:r>
            <a:endParaRPr lang="hr-HR" dirty="0"/>
          </a:p>
        </p:txBody>
      </p:sp>
    </p:spTree>
    <p:extLst>
      <p:ext uri="{BB962C8B-B14F-4D97-AF65-F5344CB8AC3E}">
        <p14:creationId xmlns:p14="http://schemas.microsoft.com/office/powerpoint/2010/main" val="3980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653"/>
            <a:ext cx="4903573" cy="30136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788" y="2957384"/>
            <a:ext cx="4224209" cy="3200400"/>
          </a:xfrm>
          <a:prstGeom prst="rect">
            <a:avLst/>
          </a:prstGeom>
        </p:spPr>
      </p:pic>
    </p:spTree>
    <p:extLst>
      <p:ext uri="{BB962C8B-B14F-4D97-AF65-F5344CB8AC3E}">
        <p14:creationId xmlns:p14="http://schemas.microsoft.com/office/powerpoint/2010/main" val="394167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598"/>
            <a:ext cx="10515600" cy="1325563"/>
          </a:xfrm>
        </p:spPr>
        <p:txBody>
          <a:bodyPr/>
          <a:lstStyle/>
          <a:p>
            <a:r>
              <a:rPr lang="hr-HR" dirty="0" smtClean="0"/>
              <a:t>O Vukovaru</a:t>
            </a:r>
            <a:endParaRPr lang="hr-HR" dirty="0"/>
          </a:p>
        </p:txBody>
      </p:sp>
      <p:sp>
        <p:nvSpPr>
          <p:cNvPr id="3" name="Content Placeholder 2"/>
          <p:cNvSpPr>
            <a:spLocks noGrp="1"/>
          </p:cNvSpPr>
          <p:nvPr>
            <p:ph idx="1"/>
          </p:nvPr>
        </p:nvSpPr>
        <p:spPr/>
        <p:txBody>
          <a:bodyPr/>
          <a:lstStyle/>
          <a:p>
            <a:r>
              <a:rPr lang="hr-HR" dirty="0" smtClean="0"/>
              <a:t>Vukovar je grad i najveća hrvatska riječna luka na Dunavu.</a:t>
            </a:r>
          </a:p>
          <a:p>
            <a:r>
              <a:rPr lang="hr-HR" dirty="0" smtClean="0"/>
              <a:t>On je upravno, obrazovno, gospodarsko i kulturno središte Vukovarsko-srijemske županije.</a:t>
            </a:r>
          </a:p>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366" y="3596117"/>
            <a:ext cx="4296547" cy="2580846"/>
          </a:xfrm>
          <a:prstGeom prst="rect">
            <a:avLst/>
          </a:prstGeom>
        </p:spPr>
      </p:pic>
    </p:spTree>
    <p:extLst>
      <p:ext uri="{BB962C8B-B14F-4D97-AF65-F5344CB8AC3E}">
        <p14:creationId xmlns:p14="http://schemas.microsoft.com/office/powerpoint/2010/main" val="37990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Bitka za Vukovar</a:t>
            </a:r>
            <a:endParaRPr lang="hr-HR" dirty="0"/>
          </a:p>
        </p:txBody>
      </p:sp>
      <p:sp>
        <p:nvSpPr>
          <p:cNvPr id="3" name="Content Placeholder 2"/>
          <p:cNvSpPr>
            <a:spLocks noGrp="1"/>
          </p:cNvSpPr>
          <p:nvPr>
            <p:ph idx="1"/>
          </p:nvPr>
        </p:nvSpPr>
        <p:spPr>
          <a:xfrm>
            <a:off x="838200" y="1869989"/>
            <a:ext cx="10515600" cy="4306974"/>
          </a:xfrm>
        </p:spPr>
        <p:txBody>
          <a:bodyPr>
            <a:normAutofit/>
          </a:bodyPr>
          <a:lstStyle/>
          <a:p>
            <a:pPr marL="0" indent="0">
              <a:buNone/>
            </a:pPr>
            <a:r>
              <a:rPr lang="pl-PL" sz="2400" b="1" i="0" dirty="0" smtClean="0">
                <a:effectLst/>
                <a:latin typeface="Arial" panose="020B0604020202020204" pitchFamily="34" charset="0"/>
              </a:rPr>
              <a:t>Bitka za Vukovar</a:t>
            </a:r>
            <a:r>
              <a:rPr lang="pl-PL" sz="2400" b="0" i="0" dirty="0" smtClean="0">
                <a:effectLst/>
                <a:latin typeface="Arial" panose="020B0604020202020204" pitchFamily="34" charset="0"/>
              </a:rPr>
              <a:t> je najveća i najkrvavija bitka u Domovinskom ratu.</a:t>
            </a:r>
          </a:p>
          <a:p>
            <a:pPr marL="0" indent="0">
              <a:buNone/>
            </a:pPr>
            <a:r>
              <a:rPr lang="pl-PL" sz="2400" dirty="0" smtClean="0">
                <a:latin typeface="Arial" panose="020B0604020202020204" pitchFamily="34" charset="0"/>
              </a:rPr>
              <a:t>Opsada grada trajala je 87 dana, </a:t>
            </a:r>
            <a:r>
              <a:rPr lang="pl-PL" sz="2400" b="0" i="0" dirty="0" smtClean="0">
                <a:effectLst/>
                <a:latin typeface="Arial" panose="020B0604020202020204" pitchFamily="34" charset="0"/>
              </a:rPr>
              <a:t>od kolovoza do studenog </a:t>
            </a:r>
            <a:r>
              <a:rPr lang="pl-PL" sz="2400" b="0" i="0" u="none" strike="noStrike" dirty="0" smtClean="0">
                <a:effectLst/>
                <a:latin typeface="Arial" panose="020B0604020202020204" pitchFamily="34" charset="0"/>
              </a:rPr>
              <a:t>1991.</a:t>
            </a:r>
            <a:r>
              <a:rPr lang="pl-PL" sz="2400" b="0" i="0" dirty="0" smtClean="0">
                <a:effectLst/>
                <a:latin typeface="Arial" panose="020B0604020202020204" pitchFamily="34" charset="0"/>
              </a:rPr>
              <a:t> godine. </a:t>
            </a:r>
          </a:p>
          <a:p>
            <a:pPr marL="0" indent="0">
              <a:buNone/>
            </a:pPr>
            <a:r>
              <a:rPr lang="hr-HR" sz="2400" b="0" i="0" dirty="0" smtClean="0">
                <a:effectLst/>
                <a:latin typeface="Arial" panose="020B0604020202020204" pitchFamily="34" charset="0"/>
              </a:rPr>
              <a:t> Bitka je završena porazom Hrvatske vojske, velikim razaranjem Vukovara i brojnim ubojstvima i progonom hrvatskog stanovništva. U bitci je poginulo između 2.900 i 3.600 ljudi.</a:t>
            </a:r>
          </a:p>
          <a:p>
            <a:pPr marL="0" indent="0">
              <a:buNone/>
            </a:pPr>
            <a:endParaRPr lang="hr-HR"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891" y="4118920"/>
            <a:ext cx="5794218" cy="2487828"/>
          </a:xfrm>
          <a:prstGeom prst="rect">
            <a:avLst/>
          </a:prstGeom>
        </p:spPr>
      </p:pic>
    </p:spTree>
    <p:extLst>
      <p:ext uri="{BB962C8B-B14F-4D97-AF65-F5344CB8AC3E}">
        <p14:creationId xmlns:p14="http://schemas.microsoft.com/office/powerpoint/2010/main" val="27304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Znamenitosti Vukovara</a:t>
            </a:r>
            <a:endParaRPr lang="hr-HR" dirty="0"/>
          </a:p>
        </p:txBody>
      </p:sp>
      <p:sp>
        <p:nvSpPr>
          <p:cNvPr id="3" name="Content Placeholder 2"/>
          <p:cNvSpPr>
            <a:spLocks noGrp="1"/>
          </p:cNvSpPr>
          <p:nvPr>
            <p:ph idx="1"/>
          </p:nvPr>
        </p:nvSpPr>
        <p:spPr>
          <a:xfrm>
            <a:off x="838200" y="1375719"/>
            <a:ext cx="10515600" cy="4801244"/>
          </a:xfrm>
        </p:spPr>
        <p:txBody>
          <a:bodyPr/>
          <a:lstStyle/>
          <a:p>
            <a:r>
              <a:rPr lang="hr-HR" dirty="0" smtClean="0"/>
              <a:t>Luka Vukovar</a:t>
            </a:r>
          </a:p>
          <a:p>
            <a:r>
              <a:rPr lang="hr-HR" dirty="0" smtClean="0"/>
              <a:t>Gradski muzej i muzej Vučedolske kulture</a:t>
            </a:r>
          </a:p>
          <a:p>
            <a:r>
              <a:rPr lang="hr-HR" dirty="0" smtClean="0"/>
              <a:t>Vukovarski vodotoranj</a:t>
            </a:r>
          </a:p>
          <a:p>
            <a:r>
              <a:rPr lang="hr-HR" dirty="0" smtClean="0"/>
              <a:t>Spomen dom Ovčara</a:t>
            </a:r>
          </a:p>
          <a:p>
            <a:r>
              <a:rPr lang="hr-HR" dirty="0" smtClean="0"/>
              <a:t>Trpinjska cesta / Groblje tenkova</a:t>
            </a:r>
          </a:p>
          <a:p>
            <a:r>
              <a:rPr lang="hr-HR" dirty="0" smtClean="0"/>
              <a:t>Vukovarska bolnica</a:t>
            </a:r>
          </a:p>
          <a:p>
            <a:r>
              <a:rPr lang="hr-HR" dirty="0" smtClean="0"/>
              <a:t>Dvorac </a:t>
            </a:r>
            <a:r>
              <a:rPr lang="hr-HR" dirty="0" err="1" smtClean="0"/>
              <a:t>Eltz</a:t>
            </a:r>
            <a:endParaRPr lang="hr-HR" dirty="0" smtClean="0"/>
          </a:p>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811" y="2298357"/>
            <a:ext cx="4401065" cy="3690551"/>
          </a:xfrm>
          <a:prstGeom prst="rect">
            <a:avLst/>
          </a:prstGeom>
        </p:spPr>
      </p:pic>
    </p:spTree>
    <p:extLst>
      <p:ext uri="{BB962C8B-B14F-4D97-AF65-F5344CB8AC3E}">
        <p14:creationId xmlns:p14="http://schemas.microsoft.com/office/powerpoint/2010/main" val="24059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Luka Vukovar</a:t>
            </a:r>
            <a:endParaRPr lang="hr-HR" dirty="0"/>
          </a:p>
        </p:txBody>
      </p:sp>
      <p:sp>
        <p:nvSpPr>
          <p:cNvPr id="3" name="Content Placeholder 2"/>
          <p:cNvSpPr>
            <a:spLocks noGrp="1"/>
          </p:cNvSpPr>
          <p:nvPr>
            <p:ph idx="1"/>
          </p:nvPr>
        </p:nvSpPr>
        <p:spPr/>
        <p:txBody>
          <a:bodyPr/>
          <a:lstStyle/>
          <a:p>
            <a:r>
              <a:rPr lang="hr-HR" dirty="0" smtClean="0"/>
              <a:t>Grad Vukovar, kao najveća hrvatska riječna luka, ima tradiciju života na rijeci i očuvanja njenih prirodnih, društvenih i gospodarskih bogatstava. Vukovarci vode brigu o svojim rijekama i pametno iskorištavaju njihove potencijale te su još davne 1913. godine izgradili prvi vodotoranj i organiziranu vodoopskrbu grada.</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523" y="3805881"/>
            <a:ext cx="7142207" cy="2912076"/>
          </a:xfrm>
          <a:prstGeom prst="rect">
            <a:avLst/>
          </a:prstGeom>
        </p:spPr>
      </p:pic>
    </p:spTree>
    <p:extLst>
      <p:ext uri="{BB962C8B-B14F-4D97-AF65-F5344CB8AC3E}">
        <p14:creationId xmlns:p14="http://schemas.microsoft.com/office/powerpoint/2010/main" val="29452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Gradski muzej i muzej Vučedolske kulture</a:t>
            </a:r>
            <a:endParaRPr lang="hr-HR" dirty="0"/>
          </a:p>
        </p:txBody>
      </p:sp>
      <p:sp>
        <p:nvSpPr>
          <p:cNvPr id="3" name="Content Placeholder 2"/>
          <p:cNvSpPr>
            <a:spLocks noGrp="1"/>
          </p:cNvSpPr>
          <p:nvPr>
            <p:ph idx="1"/>
          </p:nvPr>
        </p:nvSpPr>
        <p:spPr/>
        <p:txBody>
          <a:bodyPr>
            <a:normAutofit/>
          </a:bodyPr>
          <a:lstStyle/>
          <a:p>
            <a:r>
              <a:rPr lang="hr-HR" dirty="0" smtClean="0"/>
              <a:t>Muzej vučedolske kulture osnovan je Uredbom Vlade Republike Hrvatske 21. veljače 2013. godine kao nacionalni muzej. Rezultat je to dugogodišnjeg nastojanja da se Vučedol zbog svojega značaja svrsta u prvi red arheoloških parkova i upiše u arheološku kartu ovoga dijela Europe.</a:t>
            </a:r>
          </a:p>
          <a:p>
            <a:r>
              <a:rPr lang="hr-HR" dirty="0" smtClean="0"/>
              <a:t>Gradski muzej Vukovar je osnovan 1946. godine, a prvi stalni postav otvoren je 1948. godine zahvaljujući prvoj donaciji osnivača Vukovarca dr. Antuna Bauera. </a:t>
            </a:r>
          </a:p>
          <a:p>
            <a:endParaRPr lang="hr-HR" dirty="0" smtClean="0"/>
          </a:p>
        </p:txBody>
      </p:sp>
    </p:spTree>
    <p:extLst>
      <p:ext uri="{BB962C8B-B14F-4D97-AF65-F5344CB8AC3E}">
        <p14:creationId xmlns:p14="http://schemas.microsoft.com/office/powerpoint/2010/main" val="26393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Vukovarski vodotoranj</a:t>
            </a:r>
            <a:endParaRPr lang="hr-HR" dirty="0"/>
          </a:p>
        </p:txBody>
      </p:sp>
      <p:sp>
        <p:nvSpPr>
          <p:cNvPr id="3" name="Content Placeholder 2"/>
          <p:cNvSpPr>
            <a:spLocks noGrp="1"/>
          </p:cNvSpPr>
          <p:nvPr>
            <p:ph idx="1"/>
          </p:nvPr>
        </p:nvSpPr>
        <p:spPr/>
        <p:txBody>
          <a:bodyPr>
            <a:normAutofit/>
          </a:bodyPr>
          <a:lstStyle/>
          <a:p>
            <a:r>
              <a:rPr lang="hr-HR" dirty="0" smtClean="0"/>
              <a:t>Vukovarski vodotoranj izgrađen je 1968. godine, kao zamjena za dotadašnji vodotoranj u središtu grada, koji nije bio dovoljnog kapaciteta za sve veće potrebe grada koji se širio. Visok je 50 metara, a izgradila ga je zagrebačka tvrtka </a:t>
            </a:r>
            <a:r>
              <a:rPr lang="hr-HR" dirty="0" err="1" smtClean="0"/>
              <a:t>Hidrotehna</a:t>
            </a:r>
            <a:r>
              <a:rPr lang="hr-HR" dirty="0" smtClean="0"/>
              <a:t>. U to vrijeme, s kapacitetom rezervoara od 2.200 kubnih metara, bio je među najvećim građevinama te vrste u Europi. </a:t>
            </a:r>
          </a:p>
          <a:p>
            <a:endParaRPr lang="hr-HR" sz="2400" dirty="0" smtClean="0"/>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275" y="4322160"/>
            <a:ext cx="3064394" cy="2465818"/>
          </a:xfrm>
          <a:prstGeom prst="rect">
            <a:avLst/>
          </a:prstGeom>
        </p:spPr>
      </p:pic>
    </p:spTree>
    <p:extLst>
      <p:ext uri="{BB962C8B-B14F-4D97-AF65-F5344CB8AC3E}">
        <p14:creationId xmlns:p14="http://schemas.microsoft.com/office/powerpoint/2010/main" val="12832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Spomen dom Ovčara</a:t>
            </a:r>
            <a:endParaRPr lang="hr-HR" dirty="0"/>
          </a:p>
        </p:txBody>
      </p:sp>
      <p:sp>
        <p:nvSpPr>
          <p:cNvPr id="3" name="Content Placeholder 2"/>
          <p:cNvSpPr>
            <a:spLocks noGrp="1"/>
          </p:cNvSpPr>
          <p:nvPr>
            <p:ph idx="1"/>
          </p:nvPr>
        </p:nvSpPr>
        <p:spPr>
          <a:xfrm>
            <a:off x="838200" y="1334530"/>
            <a:ext cx="10515600" cy="5667631"/>
          </a:xfrm>
        </p:spPr>
        <p:txBody>
          <a:bodyPr>
            <a:normAutofit/>
          </a:bodyPr>
          <a:lstStyle/>
          <a:p>
            <a:r>
              <a:rPr lang="hr-HR" sz="1600" dirty="0" smtClean="0"/>
              <a:t>Spomen dom Ovčara je spomen dom otvoren 2006. U jednom od hangara na Ovčari u kojem je počinjen ratni zločin kojeg su počinili pripadnici JNA i srpskih paravojnih postrojbi, u noći s 20. na 21. studenoga 1991. godine, tijekom srpske okupacije Vukovara kada je ubijeno između 255 i 264 civila i vojnika. Na Ovčari su se nalazili hangari koji su bili u sklopu farme koja je pripadala poljoprivredno industrijskome kombinatu VUPIK-u. Hangari su bili ograđeni žicom te su služili kao koncentracijski logor. Poslije pada Vukovara, obični civili i ranjenici koji su se zatekli u vukovarskoj bolnici deportirani su na Ovčaru gdje su neki od njih kasnije smaknuti.</a:t>
            </a:r>
          </a:p>
          <a:p>
            <a:r>
              <a:rPr lang="hr-HR" sz="1600" dirty="0" smtClean="0"/>
              <a:t>Hangar je pretvoren u memorijalni centar na oko 300 četvornih metara. U sredini se nalazi spirala koja simbolizira zatvoreni krug zla. U pod su ugrađene čahure koje simboliziraju zločin, dok se na stropu mogu vidjeti žarulje u obliku zvijezda, njih 261. Na zidovima su obješene fotografije ubijenih i nestalih a izložene su i osobne stvari koje su kasnije pronađene u zajedničkoj grobnici.</a:t>
            </a:r>
            <a:endParaRPr lang="hr-H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717" y="4374292"/>
            <a:ext cx="4800600" cy="2356022"/>
          </a:xfrm>
          <a:prstGeom prst="rect">
            <a:avLst/>
          </a:prstGeom>
        </p:spPr>
      </p:pic>
    </p:spTree>
    <p:extLst>
      <p:ext uri="{BB962C8B-B14F-4D97-AF65-F5344CB8AC3E}">
        <p14:creationId xmlns:p14="http://schemas.microsoft.com/office/powerpoint/2010/main" val="18097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Memorijalno groblje</a:t>
            </a:r>
            <a:endParaRPr lang="hr-H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1934" y="2162146"/>
            <a:ext cx="4118919" cy="250047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816" y="1824967"/>
            <a:ext cx="4320423" cy="2837649"/>
          </a:xfrm>
          <a:prstGeom prst="rect">
            <a:avLst/>
          </a:prstGeom>
        </p:spPr>
      </p:pic>
    </p:spTree>
    <p:extLst>
      <p:ext uri="{BB962C8B-B14F-4D97-AF65-F5344CB8AC3E}">
        <p14:creationId xmlns:p14="http://schemas.microsoft.com/office/powerpoint/2010/main" val="32278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128</TotalTime>
  <Words>800</Words>
  <Application>Microsoft Office PowerPoint</Application>
  <PresentationFormat>Široki zaslon</PresentationFormat>
  <Paragraphs>38</Paragraphs>
  <Slides>14</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14</vt:i4>
      </vt:variant>
    </vt:vector>
  </HeadingPairs>
  <TitlesOfParts>
    <vt:vector size="18" baseType="lpstr">
      <vt:lpstr>Arial</vt:lpstr>
      <vt:lpstr>Century Gothic</vt:lpstr>
      <vt:lpstr>Wingdings 3</vt:lpstr>
      <vt:lpstr>Ion</vt:lpstr>
      <vt:lpstr>Vukovar</vt:lpstr>
      <vt:lpstr>O Vukovaru</vt:lpstr>
      <vt:lpstr>Bitka za Vukovar</vt:lpstr>
      <vt:lpstr>Znamenitosti Vukovara</vt:lpstr>
      <vt:lpstr>Luka Vukovar</vt:lpstr>
      <vt:lpstr>Gradski muzej i muzej Vučedolske kulture</vt:lpstr>
      <vt:lpstr>Vukovarski vodotoranj</vt:lpstr>
      <vt:lpstr>Spomen dom Ovčara</vt:lpstr>
      <vt:lpstr>Memorijalno groblje</vt:lpstr>
      <vt:lpstr>Trpinjska cesta / Groblje tenkova</vt:lpstr>
      <vt:lpstr>Vukovarska bolnica</vt:lpstr>
      <vt:lpstr>Dvorac Eltz</vt:lpstr>
      <vt:lpstr>Vukovar danas</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dc:title>
  <dc:creator>Struja-PC</dc:creator>
  <cp:lastModifiedBy>Marina Lekić</cp:lastModifiedBy>
  <cp:revision>15</cp:revision>
  <dcterms:created xsi:type="dcterms:W3CDTF">2017-05-21T13:25:04Z</dcterms:created>
  <dcterms:modified xsi:type="dcterms:W3CDTF">2017-05-31T14:19:16Z</dcterms:modified>
</cp:coreProperties>
</file>