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95" autoAdjust="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r-HR" smtClean="0"/>
              <a:t>Uredite stil naslova matrice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527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s opis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Date Placeholder 2"/>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7528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r-HR" smtClean="0"/>
              <a:t>Uredite stil naslova matrice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7587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r-HR" smtClean="0"/>
              <a:t>Uredite stil naslova matrice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5792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r-HR" smtClean="0"/>
              <a:t>Uredite stil naslova matrice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2426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r-HR" smtClean="0"/>
              <a:t>Uredite stil naslova matrice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r-HR" smtClean="0"/>
              <a:t>Uredite stilove teksta matrice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55678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r-HR" smtClean="0"/>
              <a:t>Uredite stil naslova matrice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r-HR" smtClean="0"/>
              <a:t>Uredite stilove teksta matrice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704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r-HR" smtClean="0"/>
              <a:t>Uredite stil naslova matrice</a:t>
            </a:r>
            <a:endParaRPr lang="en-US" dirty="0"/>
          </a:p>
        </p:txBody>
      </p:sp>
      <p:sp>
        <p:nvSpPr>
          <p:cNvPr id="3" name="Vertical Text Placeholder 2"/>
          <p:cNvSpPr>
            <a:spLocks noGrp="1"/>
          </p:cNvSpPr>
          <p:nvPr>
            <p:ph type="body" orient="vert" idx="1"/>
          </p:nvPr>
        </p:nvSpPr>
        <p:spPr/>
        <p:txBody>
          <a:bodyPr vert="eaVert" ancho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1919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r-HR" smtClean="0"/>
              <a:t>Uredite stil naslova matrice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545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idx="1"/>
          </p:nvPr>
        </p:nvSpPr>
        <p:spPr/>
        <p:txBody>
          <a:bodyPr anchor="ct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4352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r-HR" smtClean="0"/>
              <a:t>Uredite stil naslova matrice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926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5891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smtClean="0"/>
              <a:t>Uredite stil naslova matrice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842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3625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622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r-HR" smtClean="0"/>
              <a:t>Uredite stil naslova matrice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90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r-HR" smtClean="0"/>
              <a:t>Uredite stil naslova matrice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B61BEF0D-F0BB-DE4B-95CE-6DB70DBA9567}" type="datetimeFigureOut">
              <a:rPr lang="en-US" smtClean="0"/>
              <a:pPr/>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242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r-HR" smtClean="0"/>
              <a:t>Uredite stil naslova matrice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4/24/2018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3285006"/>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ysa5OBhXz-Q"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916967" y="-1068186"/>
            <a:ext cx="10587848" cy="3437313"/>
          </a:xfrm>
        </p:spPr>
        <p:txBody>
          <a:bodyPr/>
          <a:lstStyle/>
          <a:p>
            <a:r>
              <a:rPr lang="hr-HR" dirty="0" smtClean="0"/>
              <a:t>Nacionalni park </a:t>
            </a:r>
            <a:r>
              <a:rPr lang="hr-HR" dirty="0" err="1" smtClean="0"/>
              <a:t>yellowstone</a:t>
            </a:r>
            <a:endParaRPr lang="hr-HR" dirty="0"/>
          </a:p>
        </p:txBody>
      </p:sp>
      <p:sp>
        <p:nvSpPr>
          <p:cNvPr id="3" name="Podnaslov 2"/>
          <p:cNvSpPr>
            <a:spLocks noGrp="1"/>
          </p:cNvSpPr>
          <p:nvPr>
            <p:ph type="subTitle" idx="1"/>
          </p:nvPr>
        </p:nvSpPr>
        <p:spPr/>
        <p:txBody>
          <a:bodyPr/>
          <a:lstStyle/>
          <a:p>
            <a:endParaRPr lang="hr-HR"/>
          </a:p>
        </p:txBody>
      </p:sp>
      <p:pic>
        <p:nvPicPr>
          <p:cNvPr id="4" name="Slika 3"/>
          <p:cNvPicPr>
            <a:picLocks noChangeAspect="1"/>
          </p:cNvPicPr>
          <p:nvPr/>
        </p:nvPicPr>
        <p:blipFill>
          <a:blip r:embed="rId2"/>
          <a:stretch>
            <a:fillRect/>
          </a:stretch>
        </p:blipFill>
        <p:spPr>
          <a:xfrm>
            <a:off x="826770" y="2776451"/>
            <a:ext cx="3491247" cy="1955098"/>
          </a:xfrm>
          <a:prstGeom prst="rect">
            <a:avLst/>
          </a:prstGeom>
        </p:spPr>
      </p:pic>
      <p:pic>
        <p:nvPicPr>
          <p:cNvPr id="5" name="Slika 4"/>
          <p:cNvPicPr>
            <a:picLocks noChangeAspect="1"/>
          </p:cNvPicPr>
          <p:nvPr/>
        </p:nvPicPr>
        <p:blipFill>
          <a:blip r:embed="rId3"/>
          <a:stretch>
            <a:fillRect/>
          </a:stretch>
        </p:blipFill>
        <p:spPr>
          <a:xfrm>
            <a:off x="2740082" y="4021200"/>
            <a:ext cx="3586655" cy="2235345"/>
          </a:xfrm>
          <a:prstGeom prst="rect">
            <a:avLst/>
          </a:prstGeom>
        </p:spPr>
      </p:pic>
      <p:pic>
        <p:nvPicPr>
          <p:cNvPr id="6" name="Slika 5"/>
          <p:cNvPicPr>
            <a:picLocks noChangeAspect="1"/>
          </p:cNvPicPr>
          <p:nvPr/>
        </p:nvPicPr>
        <p:blipFill>
          <a:blip r:embed="rId4"/>
          <a:stretch>
            <a:fillRect/>
          </a:stretch>
        </p:blipFill>
        <p:spPr>
          <a:xfrm>
            <a:off x="5645034" y="2594873"/>
            <a:ext cx="3429000" cy="2286000"/>
          </a:xfrm>
          <a:prstGeom prst="rect">
            <a:avLst/>
          </a:prstGeom>
        </p:spPr>
      </p:pic>
      <p:pic>
        <p:nvPicPr>
          <p:cNvPr id="7" name="Slika 6"/>
          <p:cNvPicPr>
            <a:picLocks noChangeAspect="1"/>
          </p:cNvPicPr>
          <p:nvPr/>
        </p:nvPicPr>
        <p:blipFill>
          <a:blip r:embed="rId5"/>
          <a:stretch>
            <a:fillRect/>
          </a:stretch>
        </p:blipFill>
        <p:spPr>
          <a:xfrm>
            <a:off x="7936836" y="4116793"/>
            <a:ext cx="3664393" cy="2438487"/>
          </a:xfrm>
          <a:prstGeom prst="rect">
            <a:avLst/>
          </a:prstGeom>
        </p:spPr>
      </p:pic>
    </p:spTree>
    <p:extLst>
      <p:ext uri="{BB962C8B-B14F-4D97-AF65-F5344CB8AC3E}">
        <p14:creationId xmlns:p14="http://schemas.microsoft.com/office/powerpoint/2010/main" val="3027831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ppt_w</p:attrName>
                                        </p:attrNameLst>
                                      </p:cBhvr>
                                      <p:tavLst>
                                        <p:tav tm="0" fmla="#ppt_w*sin(2.5*pi*$)">
                                          <p:val>
                                            <p:fltVal val="0"/>
                                          </p:val>
                                        </p:tav>
                                        <p:tav tm="100000">
                                          <p:val>
                                            <p:fltVal val="1"/>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2" y="-157942"/>
            <a:ext cx="8783984" cy="1903615"/>
          </a:xfrm>
        </p:spPr>
        <p:txBody>
          <a:bodyPr/>
          <a:lstStyle/>
          <a:p>
            <a:r>
              <a:rPr lang="hr-HR" dirty="0" smtClean="0"/>
              <a:t>Geografski položaj</a:t>
            </a:r>
            <a:endParaRPr lang="hr-HR" dirty="0"/>
          </a:p>
        </p:txBody>
      </p:sp>
      <p:sp>
        <p:nvSpPr>
          <p:cNvPr id="3" name="Rezervirano mjesto sadržaja 2"/>
          <p:cNvSpPr>
            <a:spLocks noGrp="1"/>
          </p:cNvSpPr>
          <p:nvPr>
            <p:ph idx="1"/>
          </p:nvPr>
        </p:nvSpPr>
        <p:spPr>
          <a:xfrm>
            <a:off x="548640" y="1263536"/>
            <a:ext cx="10715105" cy="4746566"/>
          </a:xfrm>
        </p:spPr>
        <p:txBody>
          <a:bodyPr>
            <a:normAutofit/>
          </a:bodyPr>
          <a:lstStyle/>
          <a:p>
            <a:r>
              <a:rPr lang="hr-HR" dirty="0" err="1" smtClean="0">
                <a:solidFill>
                  <a:schemeClr val="tx1"/>
                </a:solidFill>
              </a:rPr>
              <a:t>Yellowstone</a:t>
            </a:r>
            <a:r>
              <a:rPr lang="hr-HR" dirty="0" smtClean="0">
                <a:solidFill>
                  <a:schemeClr val="tx1"/>
                </a:solidFill>
              </a:rPr>
              <a:t> se nalazi u SAD-u</a:t>
            </a:r>
          </a:p>
          <a:p>
            <a:pPr marL="0" indent="0">
              <a:buNone/>
            </a:pPr>
            <a:r>
              <a:rPr lang="hr-HR" dirty="0" smtClean="0">
                <a:solidFill>
                  <a:schemeClr val="tx1"/>
                </a:solidFill>
              </a:rPr>
              <a:t> </a:t>
            </a:r>
          </a:p>
          <a:p>
            <a:r>
              <a:rPr lang="hr-HR" dirty="0">
                <a:solidFill>
                  <a:schemeClr val="tx1"/>
                </a:solidFill>
              </a:rPr>
              <a:t> </a:t>
            </a:r>
            <a:r>
              <a:rPr lang="hr-HR" dirty="0" smtClean="0">
                <a:solidFill>
                  <a:schemeClr val="tx1"/>
                </a:solidFill>
              </a:rPr>
              <a:t>96 % nacionalnog parka nalazi se u državi </a:t>
            </a:r>
            <a:r>
              <a:rPr lang="hr-HR" dirty="0" err="1" smtClean="0">
                <a:solidFill>
                  <a:schemeClr val="tx1"/>
                </a:solidFill>
              </a:rPr>
              <a:t>Wyoming</a:t>
            </a:r>
            <a:endParaRPr lang="hr-HR" dirty="0" smtClean="0">
              <a:solidFill>
                <a:schemeClr val="tx1"/>
              </a:solidFill>
            </a:endParaRPr>
          </a:p>
          <a:p>
            <a:endParaRPr lang="hr-HR" dirty="0" smtClean="0">
              <a:solidFill>
                <a:schemeClr val="tx1"/>
              </a:solidFill>
            </a:endParaRPr>
          </a:p>
          <a:p>
            <a:r>
              <a:rPr lang="hr-HR" dirty="0" smtClean="0">
                <a:solidFill>
                  <a:schemeClr val="tx1"/>
                </a:solidFill>
              </a:rPr>
              <a:t>3 % u državi </a:t>
            </a:r>
            <a:r>
              <a:rPr lang="hr-HR" dirty="0" err="1" smtClean="0">
                <a:solidFill>
                  <a:schemeClr val="tx1"/>
                </a:solidFill>
              </a:rPr>
              <a:t>Montani</a:t>
            </a:r>
            <a:endParaRPr lang="hr-HR" dirty="0" smtClean="0">
              <a:solidFill>
                <a:schemeClr val="tx1"/>
              </a:solidFill>
            </a:endParaRPr>
          </a:p>
          <a:p>
            <a:pPr marL="0" indent="0">
              <a:buNone/>
            </a:pPr>
            <a:endParaRPr lang="hr-HR" dirty="0" smtClean="0">
              <a:solidFill>
                <a:schemeClr val="tx1"/>
              </a:solidFill>
            </a:endParaRPr>
          </a:p>
          <a:p>
            <a:r>
              <a:rPr lang="hr-HR" dirty="0" smtClean="0">
                <a:solidFill>
                  <a:schemeClr val="tx1"/>
                </a:solidFill>
              </a:rPr>
              <a:t>1 %  u državi </a:t>
            </a:r>
            <a:r>
              <a:rPr lang="hr-HR" dirty="0" err="1" smtClean="0">
                <a:solidFill>
                  <a:schemeClr val="tx1"/>
                </a:solidFill>
              </a:rPr>
              <a:t>Idahu</a:t>
            </a:r>
            <a:endParaRPr lang="hr-HR" dirty="0">
              <a:solidFill>
                <a:schemeClr val="tx1"/>
              </a:solidFill>
            </a:endParaRPr>
          </a:p>
        </p:txBody>
      </p:sp>
      <p:pic>
        <p:nvPicPr>
          <p:cNvPr id="4" name="Slika 3"/>
          <p:cNvPicPr>
            <a:picLocks noChangeAspect="1"/>
          </p:cNvPicPr>
          <p:nvPr/>
        </p:nvPicPr>
        <p:blipFill>
          <a:blip r:embed="rId2"/>
          <a:stretch>
            <a:fillRect/>
          </a:stretch>
        </p:blipFill>
        <p:spPr>
          <a:xfrm>
            <a:off x="8329267" y="391468"/>
            <a:ext cx="3541308" cy="4744085"/>
          </a:xfrm>
          <a:prstGeom prst="rect">
            <a:avLst/>
          </a:prstGeom>
        </p:spPr>
      </p:pic>
      <p:pic>
        <p:nvPicPr>
          <p:cNvPr id="5" name="Slika 4"/>
          <p:cNvPicPr>
            <a:picLocks noChangeAspect="1"/>
          </p:cNvPicPr>
          <p:nvPr/>
        </p:nvPicPr>
        <p:blipFill>
          <a:blip r:embed="rId3"/>
          <a:stretch>
            <a:fillRect/>
          </a:stretch>
        </p:blipFill>
        <p:spPr>
          <a:xfrm>
            <a:off x="4114801" y="3941005"/>
            <a:ext cx="3773630" cy="2515754"/>
          </a:xfrm>
          <a:prstGeom prst="rect">
            <a:avLst/>
          </a:prstGeom>
        </p:spPr>
      </p:pic>
    </p:spTree>
    <p:extLst>
      <p:ext uri="{BB962C8B-B14F-4D97-AF65-F5344CB8AC3E}">
        <p14:creationId xmlns:p14="http://schemas.microsoft.com/office/powerpoint/2010/main" val="43772252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2" y="-157942"/>
            <a:ext cx="8534400" cy="1862051"/>
          </a:xfrm>
        </p:spPr>
        <p:txBody>
          <a:bodyPr>
            <a:normAutofit/>
          </a:bodyPr>
          <a:lstStyle/>
          <a:p>
            <a:r>
              <a:rPr lang="hr-HR" sz="4400" dirty="0" smtClean="0"/>
              <a:t>O </a:t>
            </a:r>
            <a:r>
              <a:rPr lang="hr-HR" sz="4400" dirty="0" err="1" smtClean="0"/>
              <a:t>yellowstone</a:t>
            </a:r>
            <a:r>
              <a:rPr lang="hr-HR" sz="4400" dirty="0" smtClean="0"/>
              <a:t>-u</a:t>
            </a:r>
            <a:endParaRPr lang="hr-HR" sz="4400" dirty="0"/>
          </a:p>
        </p:txBody>
      </p:sp>
      <p:sp>
        <p:nvSpPr>
          <p:cNvPr id="3" name="Rezervirano mjesto sadržaja 2"/>
          <p:cNvSpPr>
            <a:spLocks noGrp="1"/>
          </p:cNvSpPr>
          <p:nvPr>
            <p:ph idx="1"/>
          </p:nvPr>
        </p:nvSpPr>
        <p:spPr>
          <a:xfrm>
            <a:off x="684212" y="1803862"/>
            <a:ext cx="8360035" cy="4347556"/>
          </a:xfrm>
        </p:spPr>
        <p:txBody>
          <a:bodyPr>
            <a:normAutofit/>
          </a:bodyPr>
          <a:lstStyle/>
          <a:p>
            <a:r>
              <a:rPr lang="hr-HR" dirty="0" smtClean="0">
                <a:solidFill>
                  <a:schemeClr val="tx1"/>
                </a:solidFill>
              </a:rPr>
              <a:t>Naziv parka potječe od rijeke </a:t>
            </a:r>
            <a:r>
              <a:rPr lang="hr-HR" dirty="0" err="1" smtClean="0">
                <a:solidFill>
                  <a:schemeClr val="tx1"/>
                </a:solidFill>
              </a:rPr>
              <a:t>Yellowstone</a:t>
            </a:r>
            <a:r>
              <a:rPr lang="hr-HR" dirty="0" smtClean="0">
                <a:solidFill>
                  <a:schemeClr val="tx1"/>
                </a:solidFill>
              </a:rPr>
              <a:t> koju su francuski traperi zbog žutih litica nazvali Roche </a:t>
            </a:r>
            <a:r>
              <a:rPr lang="hr-HR" dirty="0" err="1" smtClean="0">
                <a:solidFill>
                  <a:schemeClr val="tx1"/>
                </a:solidFill>
              </a:rPr>
              <a:t>Jaune</a:t>
            </a:r>
            <a:r>
              <a:rPr lang="hr-HR" dirty="0" smtClean="0">
                <a:solidFill>
                  <a:schemeClr val="tx1"/>
                </a:solidFill>
              </a:rPr>
              <a:t> sto u prijevodu na engleski znači </a:t>
            </a:r>
            <a:r>
              <a:rPr lang="hr-HR" dirty="0" err="1" smtClean="0">
                <a:solidFill>
                  <a:schemeClr val="tx1"/>
                </a:solidFill>
              </a:rPr>
              <a:t>Yellowstone</a:t>
            </a:r>
            <a:r>
              <a:rPr lang="hr-HR" dirty="0" smtClean="0">
                <a:solidFill>
                  <a:schemeClr val="tx1"/>
                </a:solidFill>
              </a:rPr>
              <a:t>  </a:t>
            </a:r>
          </a:p>
          <a:p>
            <a:endParaRPr lang="hr-HR" dirty="0">
              <a:solidFill>
                <a:schemeClr val="tx1"/>
              </a:solidFill>
            </a:endParaRPr>
          </a:p>
          <a:p>
            <a:r>
              <a:rPr lang="hr-HR" dirty="0" err="1" smtClean="0">
                <a:solidFill>
                  <a:schemeClr val="tx1"/>
                </a:solidFill>
              </a:rPr>
              <a:t>Yellowstone</a:t>
            </a:r>
            <a:r>
              <a:rPr lang="hr-HR" dirty="0" smtClean="0">
                <a:solidFill>
                  <a:schemeClr val="tx1"/>
                </a:solidFill>
              </a:rPr>
              <a:t> se ističe kao i najstariji nacionalni park jer je utemeljen </a:t>
            </a:r>
            <a:r>
              <a:rPr lang="hr-HR" b="1" dirty="0" smtClean="0">
                <a:solidFill>
                  <a:schemeClr val="tx1"/>
                </a:solidFill>
              </a:rPr>
              <a:t>1.3.1872</a:t>
            </a:r>
          </a:p>
          <a:p>
            <a:endParaRPr lang="hr-HR" b="1" dirty="0">
              <a:solidFill>
                <a:schemeClr val="tx1"/>
              </a:solidFill>
            </a:endParaRPr>
          </a:p>
          <a:p>
            <a:r>
              <a:rPr lang="hr-HR" dirty="0" smtClean="0">
                <a:solidFill>
                  <a:schemeClr val="tx1"/>
                </a:solidFill>
              </a:rPr>
              <a:t>Rasprostire se na području od </a:t>
            </a:r>
            <a:r>
              <a:rPr lang="hr-HR" b="1" dirty="0" smtClean="0">
                <a:solidFill>
                  <a:schemeClr val="tx1"/>
                </a:solidFill>
              </a:rPr>
              <a:t>8.987 km2</a:t>
            </a:r>
          </a:p>
          <a:p>
            <a:pPr marL="0" indent="0">
              <a:buNone/>
            </a:pPr>
            <a:endParaRPr lang="hr-HR" dirty="0">
              <a:solidFill>
                <a:schemeClr val="tx1"/>
              </a:solidFill>
            </a:endParaRPr>
          </a:p>
          <a:p>
            <a:r>
              <a:rPr lang="hr-HR" dirty="0" smtClean="0">
                <a:solidFill>
                  <a:schemeClr val="tx1"/>
                </a:solidFill>
              </a:rPr>
              <a:t>Park je također poznat po divljim životinjama, gejzirima te super vulkanu</a:t>
            </a:r>
            <a:endParaRPr lang="hr-HR" dirty="0">
              <a:solidFill>
                <a:schemeClr val="tx1"/>
              </a:solidFill>
            </a:endParaRPr>
          </a:p>
        </p:txBody>
      </p:sp>
      <p:pic>
        <p:nvPicPr>
          <p:cNvPr id="4" name="Slika 3"/>
          <p:cNvPicPr>
            <a:picLocks noChangeAspect="1"/>
          </p:cNvPicPr>
          <p:nvPr/>
        </p:nvPicPr>
        <p:blipFill>
          <a:blip r:embed="rId2"/>
          <a:stretch>
            <a:fillRect/>
          </a:stretch>
        </p:blipFill>
        <p:spPr>
          <a:xfrm>
            <a:off x="8795304" y="349134"/>
            <a:ext cx="3093974" cy="2150312"/>
          </a:xfrm>
          <a:prstGeom prst="rect">
            <a:avLst/>
          </a:prstGeom>
        </p:spPr>
      </p:pic>
      <p:pic>
        <p:nvPicPr>
          <p:cNvPr id="5" name="Slika 4"/>
          <p:cNvPicPr>
            <a:picLocks noChangeAspect="1"/>
          </p:cNvPicPr>
          <p:nvPr/>
        </p:nvPicPr>
        <p:blipFill>
          <a:blip r:embed="rId3"/>
          <a:stretch>
            <a:fillRect/>
          </a:stretch>
        </p:blipFill>
        <p:spPr>
          <a:xfrm>
            <a:off x="8908915" y="3286125"/>
            <a:ext cx="3115696" cy="2078614"/>
          </a:xfrm>
          <a:prstGeom prst="rect">
            <a:avLst/>
          </a:prstGeom>
        </p:spPr>
      </p:pic>
    </p:spTree>
    <p:extLst>
      <p:ext uri="{BB962C8B-B14F-4D97-AF65-F5344CB8AC3E}">
        <p14:creationId xmlns:p14="http://schemas.microsoft.com/office/powerpoint/2010/main" val="19734635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2" y="-357446"/>
            <a:ext cx="8534400" cy="1895301"/>
          </a:xfrm>
        </p:spPr>
        <p:txBody>
          <a:bodyPr/>
          <a:lstStyle/>
          <a:p>
            <a:r>
              <a:rPr lang="hr-HR" dirty="0" smtClean="0"/>
              <a:t>Životinjski svijet</a:t>
            </a:r>
            <a:endParaRPr lang="hr-HR" dirty="0"/>
          </a:p>
        </p:txBody>
      </p:sp>
      <p:sp>
        <p:nvSpPr>
          <p:cNvPr id="3" name="Rezervirano mjesto sadržaja 2"/>
          <p:cNvSpPr>
            <a:spLocks noGrp="1"/>
          </p:cNvSpPr>
          <p:nvPr>
            <p:ph idx="1"/>
          </p:nvPr>
        </p:nvSpPr>
        <p:spPr>
          <a:xfrm>
            <a:off x="684212" y="1313411"/>
            <a:ext cx="8534400" cy="5145578"/>
          </a:xfrm>
        </p:spPr>
        <p:txBody>
          <a:bodyPr>
            <a:normAutofit lnSpcReduction="10000"/>
          </a:bodyPr>
          <a:lstStyle/>
          <a:p>
            <a:r>
              <a:rPr lang="hr-HR" dirty="0" smtClean="0">
                <a:solidFill>
                  <a:schemeClr val="tx1"/>
                </a:solidFill>
              </a:rPr>
              <a:t>U parku obitavaju mnoge životinjske </a:t>
            </a:r>
            <a:r>
              <a:rPr lang="hr-HR" dirty="0">
                <a:solidFill>
                  <a:schemeClr val="tx1"/>
                </a:solidFill>
              </a:rPr>
              <a:t>vrste uključujući čak šest vrsta </a:t>
            </a:r>
            <a:r>
              <a:rPr lang="hr-HR" dirty="0" err="1">
                <a:solidFill>
                  <a:schemeClr val="tx1"/>
                </a:solidFill>
              </a:rPr>
              <a:t>parnoprstaša</a:t>
            </a:r>
            <a:r>
              <a:rPr lang="hr-HR" dirty="0">
                <a:solidFill>
                  <a:schemeClr val="tx1"/>
                </a:solidFill>
              </a:rPr>
              <a:t> kao </a:t>
            </a:r>
            <a:r>
              <a:rPr lang="hr-HR" dirty="0" smtClean="0">
                <a:solidFill>
                  <a:schemeClr val="tx1"/>
                </a:solidFill>
              </a:rPr>
              <a:t>što </a:t>
            </a:r>
            <a:r>
              <a:rPr lang="hr-HR" dirty="0">
                <a:solidFill>
                  <a:schemeClr val="tx1"/>
                </a:solidFill>
              </a:rPr>
              <a:t>su: bizon, jelen, los, vitoroga antilopa, te </a:t>
            </a:r>
            <a:r>
              <a:rPr lang="hr-HR" dirty="0" err="1" smtClean="0">
                <a:solidFill>
                  <a:schemeClr val="tx1"/>
                </a:solidFill>
              </a:rPr>
              <a:t>kratkorogi</a:t>
            </a:r>
            <a:r>
              <a:rPr lang="hr-HR" dirty="0" smtClean="0">
                <a:solidFill>
                  <a:schemeClr val="tx1"/>
                </a:solidFill>
              </a:rPr>
              <a:t> </a:t>
            </a:r>
            <a:r>
              <a:rPr lang="hr-HR" dirty="0">
                <a:solidFill>
                  <a:schemeClr val="tx1"/>
                </a:solidFill>
              </a:rPr>
              <a:t>i dugorogi muflon; ali i zvijeri kao što su: grizli, mrki medvjed, sivi vuk, kojot i puma. Zapravo, paleontološko istraživanje dr. </a:t>
            </a:r>
            <a:r>
              <a:rPr lang="hr-HR" dirty="0" err="1">
                <a:solidFill>
                  <a:schemeClr val="tx1"/>
                </a:solidFill>
              </a:rPr>
              <a:t>Lamar</a:t>
            </a:r>
            <a:r>
              <a:rPr lang="hr-HR" dirty="0">
                <a:solidFill>
                  <a:schemeClr val="tx1"/>
                </a:solidFill>
              </a:rPr>
              <a:t> </a:t>
            </a:r>
            <a:r>
              <a:rPr lang="hr-HR" dirty="0" err="1">
                <a:solidFill>
                  <a:schemeClr val="tx1"/>
                </a:solidFill>
              </a:rPr>
              <a:t>Cave</a:t>
            </a:r>
            <a:r>
              <a:rPr lang="hr-HR" dirty="0">
                <a:solidFill>
                  <a:schemeClr val="tx1"/>
                </a:solidFill>
              </a:rPr>
              <a:t> je dokazalo da je ova raznolikost faune nastala u prapovijesti i otprilike je zadržana do danas. Osobito su značajni sivi medvjedi koji su predmet sustavnog proučavanja i održavanja u posljednjih 30 godina. Danas u parku obitava oko 50 plodnih ženki i 150 mladunaca rođenih u posljednje tri godine.</a:t>
            </a:r>
          </a:p>
          <a:p>
            <a:endParaRPr lang="hr-HR" dirty="0">
              <a:solidFill>
                <a:schemeClr val="tx1"/>
              </a:solidFill>
            </a:endParaRPr>
          </a:p>
          <a:p>
            <a:r>
              <a:rPr lang="hr-HR" dirty="0">
                <a:solidFill>
                  <a:schemeClr val="tx1"/>
                </a:solidFill>
              </a:rPr>
              <a:t>Relativno veliki broj bizona zadaje veliku brigu rančerima koji se pribojavaju da bi bizoni mogli zaraziti domaću stoku. Oko pola bizona bilo je izloženo bakteriji bruceloze koju su sa svojom stokom donijeli Europljani. Bolest bruceloze može značajno prorijediti domaću stoku.</a:t>
            </a:r>
          </a:p>
        </p:txBody>
      </p:sp>
      <p:pic>
        <p:nvPicPr>
          <p:cNvPr id="4" name="Slika 3"/>
          <p:cNvPicPr>
            <a:picLocks noChangeAspect="1"/>
          </p:cNvPicPr>
          <p:nvPr/>
        </p:nvPicPr>
        <p:blipFill>
          <a:blip r:embed="rId2"/>
          <a:stretch>
            <a:fillRect/>
          </a:stretch>
        </p:blipFill>
        <p:spPr>
          <a:xfrm>
            <a:off x="8996795" y="287140"/>
            <a:ext cx="2607773" cy="2181047"/>
          </a:xfrm>
          <a:prstGeom prst="rect">
            <a:avLst/>
          </a:prstGeom>
        </p:spPr>
      </p:pic>
      <p:pic>
        <p:nvPicPr>
          <p:cNvPr id="5" name="Slika 4"/>
          <p:cNvPicPr>
            <a:picLocks noChangeAspect="1"/>
          </p:cNvPicPr>
          <p:nvPr/>
        </p:nvPicPr>
        <p:blipFill>
          <a:blip r:embed="rId3"/>
          <a:stretch>
            <a:fillRect/>
          </a:stretch>
        </p:blipFill>
        <p:spPr>
          <a:xfrm>
            <a:off x="9218612" y="2987215"/>
            <a:ext cx="2703715" cy="1797970"/>
          </a:xfrm>
          <a:prstGeom prst="rect">
            <a:avLst/>
          </a:prstGeom>
        </p:spPr>
      </p:pic>
      <p:pic>
        <p:nvPicPr>
          <p:cNvPr id="6" name="Slika 5"/>
          <p:cNvPicPr>
            <a:picLocks noChangeAspect="1"/>
          </p:cNvPicPr>
          <p:nvPr/>
        </p:nvPicPr>
        <p:blipFill>
          <a:blip r:embed="rId4"/>
          <a:stretch>
            <a:fillRect/>
          </a:stretch>
        </p:blipFill>
        <p:spPr>
          <a:xfrm>
            <a:off x="9139295" y="4950291"/>
            <a:ext cx="2783032" cy="1563733"/>
          </a:xfrm>
          <a:prstGeom prst="rect">
            <a:avLst/>
          </a:prstGeom>
        </p:spPr>
      </p:pic>
    </p:spTree>
    <p:extLst>
      <p:ext uri="{BB962C8B-B14F-4D97-AF65-F5344CB8AC3E}">
        <p14:creationId xmlns:p14="http://schemas.microsoft.com/office/powerpoint/2010/main" val="348999760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ircle(in)">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2" y="-357446"/>
            <a:ext cx="8534400" cy="1895301"/>
          </a:xfrm>
        </p:spPr>
        <p:txBody>
          <a:bodyPr/>
          <a:lstStyle/>
          <a:p>
            <a:r>
              <a:rPr lang="hr-HR" dirty="0" smtClean="0"/>
              <a:t>Životinjski svijet</a:t>
            </a:r>
            <a:endParaRPr lang="hr-HR" dirty="0"/>
          </a:p>
        </p:txBody>
      </p:sp>
      <p:sp>
        <p:nvSpPr>
          <p:cNvPr id="3" name="Rezervirano mjesto sadržaja 2"/>
          <p:cNvSpPr>
            <a:spLocks noGrp="1"/>
          </p:cNvSpPr>
          <p:nvPr>
            <p:ph idx="1"/>
          </p:nvPr>
        </p:nvSpPr>
        <p:spPr>
          <a:xfrm>
            <a:off x="684212" y="1313411"/>
            <a:ext cx="8534400" cy="5145578"/>
          </a:xfrm>
        </p:spPr>
        <p:txBody>
          <a:bodyPr>
            <a:normAutofit lnSpcReduction="10000"/>
          </a:bodyPr>
          <a:lstStyle/>
          <a:p>
            <a:r>
              <a:rPr lang="hr-HR" dirty="0">
                <a:solidFill>
                  <a:schemeClr val="tx1"/>
                </a:solidFill>
              </a:rPr>
              <a:t>Osim bizona, rančeri se pribojavaju i vukova koji često napadaju domaću stoku i ovce. Do 1994. godine u parku nije bilo vukova jer su sustavno uništavani i ubijani još od 1926. Međutim, odlukom američkog ureda za ribe i divlje životinje sivi vukovi su 1995. vraćeni u </a:t>
            </a:r>
            <a:r>
              <a:rPr lang="hr-HR" dirty="0" err="1">
                <a:solidFill>
                  <a:schemeClr val="tx1"/>
                </a:solidFill>
              </a:rPr>
              <a:t>Yellowstone</a:t>
            </a:r>
            <a:r>
              <a:rPr lang="hr-HR" dirty="0">
                <a:solidFill>
                  <a:schemeClr val="tx1"/>
                </a:solidFill>
              </a:rPr>
              <a:t> pa sada u višim dijelovima parka obitava oko 300 jedinki. Vukovi se nakon povratka u park ne smatraju ugroženom vrstom pa je njihov odstrel dozvoljen, ali kako dolazi do miješanja sa zaštićenom vrstom vukova koji se sami premještaju i dolaze u park iz Kanade, gotovo je nemoguće razlikovati zaštićene od nezaštićenih vukova.</a:t>
            </a:r>
          </a:p>
          <a:p>
            <a:endParaRPr lang="hr-HR" dirty="0">
              <a:solidFill>
                <a:schemeClr val="tx1"/>
              </a:solidFill>
            </a:endParaRPr>
          </a:p>
          <a:p>
            <a:r>
              <a:rPr lang="hr-HR" dirty="0">
                <a:solidFill>
                  <a:schemeClr val="tx1"/>
                </a:solidFill>
              </a:rPr>
              <a:t>Nakon što je u prošlosti vuk bio istrijebljen iz parka, titulu najvećeg lovca nosio je kojot. Kako je kojot bio nesposoban za </a:t>
            </a:r>
            <a:r>
              <a:rPr lang="hr-HR" dirty="0" err="1">
                <a:solidFill>
                  <a:schemeClr val="tx1"/>
                </a:solidFill>
              </a:rPr>
              <a:t>izlov</a:t>
            </a:r>
            <a:r>
              <a:rPr lang="hr-HR" dirty="0">
                <a:solidFill>
                  <a:schemeClr val="tx1"/>
                </a:solidFill>
              </a:rPr>
              <a:t> većih životinja koje nisu njegov prirodni plijen, tako je među tim životinjama došlo do porasta bolesnih i hromih životinja te je na taj način poremećena prirodna ravnoteža.</a:t>
            </a:r>
          </a:p>
        </p:txBody>
      </p:sp>
      <p:pic>
        <p:nvPicPr>
          <p:cNvPr id="4" name="Slika 3"/>
          <p:cNvPicPr>
            <a:picLocks noChangeAspect="1"/>
          </p:cNvPicPr>
          <p:nvPr/>
        </p:nvPicPr>
        <p:blipFill>
          <a:blip r:embed="rId2"/>
          <a:stretch>
            <a:fillRect/>
          </a:stretch>
        </p:blipFill>
        <p:spPr>
          <a:xfrm>
            <a:off x="9376756" y="939414"/>
            <a:ext cx="2329814" cy="1479247"/>
          </a:xfrm>
          <a:prstGeom prst="rect">
            <a:avLst/>
          </a:prstGeom>
        </p:spPr>
      </p:pic>
      <p:pic>
        <p:nvPicPr>
          <p:cNvPr id="5" name="Slika 4"/>
          <p:cNvPicPr>
            <a:picLocks noChangeAspect="1"/>
          </p:cNvPicPr>
          <p:nvPr/>
        </p:nvPicPr>
        <p:blipFill>
          <a:blip r:embed="rId3"/>
          <a:stretch>
            <a:fillRect/>
          </a:stretch>
        </p:blipFill>
        <p:spPr>
          <a:xfrm>
            <a:off x="9301942" y="3889318"/>
            <a:ext cx="2628870" cy="1669124"/>
          </a:xfrm>
          <a:prstGeom prst="rect">
            <a:avLst/>
          </a:prstGeom>
        </p:spPr>
      </p:pic>
    </p:spTree>
    <p:extLst>
      <p:ext uri="{BB962C8B-B14F-4D97-AF65-F5344CB8AC3E}">
        <p14:creationId xmlns:p14="http://schemas.microsoft.com/office/powerpoint/2010/main" val="3008618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73825" y="1"/>
            <a:ext cx="8744787" cy="1396538"/>
          </a:xfrm>
        </p:spPr>
        <p:txBody>
          <a:bodyPr/>
          <a:lstStyle/>
          <a:p>
            <a:r>
              <a:rPr lang="hr-HR" dirty="0" smtClean="0"/>
              <a:t>Povijest</a:t>
            </a:r>
            <a:endParaRPr lang="hr-HR" dirty="0"/>
          </a:p>
        </p:txBody>
      </p:sp>
      <p:sp>
        <p:nvSpPr>
          <p:cNvPr id="3" name="Rezervirano mjesto sadržaja 2"/>
          <p:cNvSpPr>
            <a:spLocks noGrp="1"/>
          </p:cNvSpPr>
          <p:nvPr>
            <p:ph idx="1"/>
          </p:nvPr>
        </p:nvSpPr>
        <p:spPr>
          <a:xfrm>
            <a:off x="684212" y="997527"/>
            <a:ext cx="8534400" cy="5594465"/>
          </a:xfrm>
        </p:spPr>
        <p:txBody>
          <a:bodyPr>
            <a:normAutofit fontScale="85000" lnSpcReduction="10000"/>
          </a:bodyPr>
          <a:lstStyle/>
          <a:p>
            <a:r>
              <a:rPr lang="hr-HR" dirty="0">
                <a:solidFill>
                  <a:schemeClr val="tx1"/>
                </a:solidFill>
              </a:rPr>
              <a:t>Povijest ljudi koji su bili povezani sa parkom započinje prije oko 11.000 godina kada Indijanci na području parka započinju s lovom i </a:t>
            </a:r>
            <a:r>
              <a:rPr lang="hr-HR" dirty="0" smtClean="0">
                <a:solidFill>
                  <a:schemeClr val="tx1"/>
                </a:solidFill>
              </a:rPr>
              <a:t>ribolovom. </a:t>
            </a:r>
            <a:r>
              <a:rPr lang="hr-HR" dirty="0">
                <a:solidFill>
                  <a:schemeClr val="tx1"/>
                </a:solidFill>
              </a:rPr>
              <a:t>Prvi bijelci na području parka su bili članovi ekspedicije istraživača Lewisa i Clarka a tu su stigli 1805. godine i u parku su ih dočekala indijanska plemena </a:t>
            </a:r>
            <a:r>
              <a:rPr lang="hr-HR" dirty="0" err="1">
                <a:solidFill>
                  <a:schemeClr val="tx1"/>
                </a:solidFill>
              </a:rPr>
              <a:t>Nez</a:t>
            </a:r>
            <a:r>
              <a:rPr lang="hr-HR" dirty="0">
                <a:solidFill>
                  <a:schemeClr val="tx1"/>
                </a:solidFill>
              </a:rPr>
              <a:t> Percé, </a:t>
            </a:r>
            <a:r>
              <a:rPr lang="hr-HR" dirty="0" err="1">
                <a:solidFill>
                  <a:schemeClr val="tx1"/>
                </a:solidFill>
              </a:rPr>
              <a:t>Crow</a:t>
            </a:r>
            <a:r>
              <a:rPr lang="hr-HR" dirty="0">
                <a:solidFill>
                  <a:schemeClr val="tx1"/>
                </a:solidFill>
              </a:rPr>
              <a:t> i </a:t>
            </a:r>
            <a:r>
              <a:rPr lang="hr-HR" dirty="0" err="1">
                <a:solidFill>
                  <a:schemeClr val="tx1"/>
                </a:solidFill>
              </a:rPr>
              <a:t>Šošoni</a:t>
            </a:r>
            <a:r>
              <a:rPr lang="hr-HR" dirty="0">
                <a:solidFill>
                  <a:schemeClr val="tx1"/>
                </a:solidFill>
              </a:rPr>
              <a:t>. Nakon toga mnoge su ekspedicije dolazile na područje parka otkrivajući sve njegove ljepote.</a:t>
            </a:r>
          </a:p>
          <a:p>
            <a:endParaRPr lang="hr-HR" dirty="0">
              <a:solidFill>
                <a:schemeClr val="tx1"/>
              </a:solidFill>
            </a:endParaRPr>
          </a:p>
          <a:p>
            <a:r>
              <a:rPr lang="hr-HR" dirty="0" err="1">
                <a:solidFill>
                  <a:schemeClr val="tx1"/>
                </a:solidFill>
              </a:rPr>
              <a:t>Cornelius</a:t>
            </a:r>
            <a:r>
              <a:rPr lang="hr-HR" dirty="0">
                <a:solidFill>
                  <a:schemeClr val="tx1"/>
                </a:solidFill>
              </a:rPr>
              <a:t> </a:t>
            </a:r>
            <a:r>
              <a:rPr lang="hr-HR" dirty="0" err="1">
                <a:solidFill>
                  <a:schemeClr val="tx1"/>
                </a:solidFill>
              </a:rPr>
              <a:t>Hedges</a:t>
            </a:r>
            <a:r>
              <a:rPr lang="hr-HR" dirty="0">
                <a:solidFill>
                  <a:schemeClr val="tx1"/>
                </a:solidFill>
              </a:rPr>
              <a:t>, pisac i odvjetnik iz </a:t>
            </a:r>
            <a:r>
              <a:rPr lang="hr-HR" dirty="0" err="1">
                <a:solidFill>
                  <a:schemeClr val="tx1"/>
                </a:solidFill>
              </a:rPr>
              <a:t>Montane</a:t>
            </a:r>
            <a:r>
              <a:rPr lang="hr-HR" dirty="0">
                <a:solidFill>
                  <a:schemeClr val="tx1"/>
                </a:solidFill>
              </a:rPr>
              <a:t>, koji je bio član ekspedicije </a:t>
            </a:r>
            <a:r>
              <a:rPr lang="hr-HR" dirty="0" err="1">
                <a:solidFill>
                  <a:schemeClr val="tx1"/>
                </a:solidFill>
              </a:rPr>
              <a:t>Washburn</a:t>
            </a:r>
            <a:r>
              <a:rPr lang="hr-HR" dirty="0">
                <a:solidFill>
                  <a:schemeClr val="tx1"/>
                </a:solidFill>
              </a:rPr>
              <a:t>, predložio je da se ovo područje stavi pod zaštitu kao prvi nacionalni park uopće, što je i učinjeno, pa je 1872. </a:t>
            </a:r>
            <a:r>
              <a:rPr lang="hr-HR" dirty="0" err="1">
                <a:solidFill>
                  <a:schemeClr val="tx1"/>
                </a:solidFill>
              </a:rPr>
              <a:t>Yellowstone</a:t>
            </a:r>
            <a:r>
              <a:rPr lang="hr-HR" dirty="0">
                <a:solidFill>
                  <a:schemeClr val="tx1"/>
                </a:solidFill>
              </a:rPr>
              <a:t> proglašen nacionalnim parkom. Nakon što je 1917. godine upravljanje parkom preuzela novoosnovana Služba nacionalnih parkova, podignute su stotine objekata koji su danas zaštićeni povijesni spomenici, a u parku je također pronađeno više od 1000 arheoloških lokaliteta.</a:t>
            </a:r>
          </a:p>
          <a:p>
            <a:endParaRPr lang="hr-HR" dirty="0">
              <a:solidFill>
                <a:schemeClr val="tx1"/>
              </a:solidFill>
            </a:endParaRPr>
          </a:p>
          <a:p>
            <a:r>
              <a:rPr lang="hr-HR" dirty="0">
                <a:solidFill>
                  <a:schemeClr val="tx1"/>
                </a:solidFill>
              </a:rPr>
              <a:t>Šumski požari u parku se javljaju gotovo svake godine, a u velikom požaru 1988. godine gotovo je trećina parka opustošena. Opasnost parku za ekosustav parka predstavlja i veliki broj posjetitelja, te invazivne vrste životinja, zbog čega je park od 1995. do 2003. godine bio upisan na popis mjesta svjetske baštine u </a:t>
            </a:r>
            <a:r>
              <a:rPr lang="hr-HR" dirty="0" smtClean="0">
                <a:solidFill>
                  <a:schemeClr val="tx1"/>
                </a:solidFill>
              </a:rPr>
              <a:t>opasnosti.</a:t>
            </a:r>
            <a:endParaRPr lang="hr-HR" dirty="0">
              <a:solidFill>
                <a:schemeClr val="tx1"/>
              </a:solidFill>
            </a:endParaRPr>
          </a:p>
        </p:txBody>
      </p:sp>
      <p:pic>
        <p:nvPicPr>
          <p:cNvPr id="4" name="Slika 3"/>
          <p:cNvPicPr>
            <a:picLocks noChangeAspect="1"/>
          </p:cNvPicPr>
          <p:nvPr/>
        </p:nvPicPr>
        <p:blipFill>
          <a:blip r:embed="rId2"/>
          <a:stretch>
            <a:fillRect/>
          </a:stretch>
        </p:blipFill>
        <p:spPr>
          <a:xfrm>
            <a:off x="9313992" y="4933954"/>
            <a:ext cx="2624050" cy="1741166"/>
          </a:xfrm>
          <a:prstGeom prst="rect">
            <a:avLst/>
          </a:prstGeom>
        </p:spPr>
      </p:pic>
      <p:pic>
        <p:nvPicPr>
          <p:cNvPr id="5" name="Slika 4"/>
          <p:cNvPicPr>
            <a:picLocks noChangeAspect="1"/>
          </p:cNvPicPr>
          <p:nvPr/>
        </p:nvPicPr>
        <p:blipFill>
          <a:blip r:embed="rId3"/>
          <a:stretch>
            <a:fillRect/>
          </a:stretch>
        </p:blipFill>
        <p:spPr>
          <a:xfrm>
            <a:off x="9919450" y="2292054"/>
            <a:ext cx="1612640" cy="2229295"/>
          </a:xfrm>
          <a:prstGeom prst="rect">
            <a:avLst/>
          </a:prstGeom>
        </p:spPr>
      </p:pic>
      <p:pic>
        <p:nvPicPr>
          <p:cNvPr id="6" name="Slika 5"/>
          <p:cNvPicPr>
            <a:picLocks noChangeAspect="1"/>
          </p:cNvPicPr>
          <p:nvPr/>
        </p:nvPicPr>
        <p:blipFill>
          <a:blip r:embed="rId4"/>
          <a:stretch>
            <a:fillRect/>
          </a:stretch>
        </p:blipFill>
        <p:spPr>
          <a:xfrm>
            <a:off x="9313992" y="143133"/>
            <a:ext cx="2300374" cy="1736316"/>
          </a:xfrm>
          <a:prstGeom prst="rect">
            <a:avLst/>
          </a:prstGeom>
        </p:spPr>
      </p:pic>
    </p:spTree>
    <p:extLst>
      <p:ext uri="{BB962C8B-B14F-4D97-AF65-F5344CB8AC3E}">
        <p14:creationId xmlns:p14="http://schemas.microsoft.com/office/powerpoint/2010/main" val="27776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7" name="ysa5OBhXz-Q"/>
          <p:cNvPicPr>
            <a:picLocks noGrp="1" noRot="1" noChangeAspect="1"/>
          </p:cNvPicPr>
          <p:nvPr>
            <p:ph idx="1"/>
            <a:videoFile r:link="rId1"/>
          </p:nvPr>
        </p:nvPicPr>
        <p:blipFill>
          <a:blip r:embed="rId3"/>
          <a:stretch>
            <a:fillRect/>
          </a:stretch>
        </p:blipFill>
        <p:spPr>
          <a:xfrm>
            <a:off x="363109" y="562207"/>
            <a:ext cx="11587821" cy="5697276"/>
          </a:xfrm>
          <a:prstGeom prst="rect">
            <a:avLst/>
          </a:prstGeom>
        </p:spPr>
      </p:pic>
    </p:spTree>
    <p:extLst>
      <p:ext uri="{BB962C8B-B14F-4D97-AF65-F5344CB8AC3E}">
        <p14:creationId xmlns:p14="http://schemas.microsoft.com/office/powerpoint/2010/main" val="10361154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4212" y="157942"/>
            <a:ext cx="8534400" cy="1619827"/>
          </a:xfrm>
        </p:spPr>
        <p:txBody>
          <a:bodyPr>
            <a:normAutofit/>
          </a:bodyPr>
          <a:lstStyle/>
          <a:p>
            <a:r>
              <a:rPr lang="hr-HR" sz="4800" dirty="0" smtClean="0">
                <a:effectLst>
                  <a:outerShdw blurRad="38100" dist="38100" dir="2700000" algn="tl">
                    <a:srgbClr val="000000">
                      <a:alpha val="43137"/>
                    </a:srgbClr>
                  </a:outerShdw>
                </a:effectLst>
              </a:rPr>
              <a:t>Čuvajmo prirodu!</a:t>
            </a:r>
            <a:endParaRPr lang="hr-HR" sz="4800" dirty="0">
              <a:effectLst>
                <a:outerShdw blurRad="38100" dist="38100" dir="2700000" algn="tl">
                  <a:srgbClr val="000000">
                    <a:alpha val="43137"/>
                  </a:srgbClr>
                </a:outerShdw>
              </a:effectLst>
            </a:endParaRPr>
          </a:p>
        </p:txBody>
      </p:sp>
      <p:sp>
        <p:nvSpPr>
          <p:cNvPr id="3" name="Rezervirano mjesto sadržaja 2"/>
          <p:cNvSpPr>
            <a:spLocks noGrp="1"/>
          </p:cNvSpPr>
          <p:nvPr>
            <p:ph idx="1"/>
          </p:nvPr>
        </p:nvSpPr>
        <p:spPr>
          <a:xfrm>
            <a:off x="684212" y="1367520"/>
            <a:ext cx="8534400" cy="2906337"/>
          </a:xfrm>
        </p:spPr>
        <p:txBody>
          <a:bodyPr>
            <a:normAutofit/>
          </a:bodyPr>
          <a:lstStyle/>
          <a:p>
            <a:r>
              <a:rPr lang="hr-HR" sz="6000" dirty="0" smtClean="0">
                <a:solidFill>
                  <a:schemeClr val="tx1"/>
                </a:solidFill>
                <a:effectLst>
                  <a:outerShdw blurRad="38100" dist="38100" dir="2700000" algn="tl">
                    <a:srgbClr val="000000">
                      <a:alpha val="43137"/>
                    </a:srgbClr>
                  </a:outerShdw>
                </a:effectLst>
              </a:rPr>
              <a:t>Hvala na pažnji</a:t>
            </a:r>
            <a:endParaRPr lang="hr-HR" sz="6000" dirty="0">
              <a:solidFill>
                <a:schemeClr val="tx1"/>
              </a:solidFill>
              <a:effectLst>
                <a:outerShdw blurRad="38100" dist="38100" dir="2700000" algn="tl">
                  <a:srgbClr val="000000">
                    <a:alpha val="43137"/>
                  </a:srgbClr>
                </a:outerShdw>
              </a:effectLst>
            </a:endParaRPr>
          </a:p>
        </p:txBody>
      </p:sp>
      <p:pic>
        <p:nvPicPr>
          <p:cNvPr id="4" name="Slika 3"/>
          <p:cNvPicPr>
            <a:picLocks noChangeAspect="1"/>
          </p:cNvPicPr>
          <p:nvPr/>
        </p:nvPicPr>
        <p:blipFill>
          <a:blip r:embed="rId2"/>
          <a:stretch>
            <a:fillRect/>
          </a:stretch>
        </p:blipFill>
        <p:spPr>
          <a:xfrm>
            <a:off x="7946967" y="1367520"/>
            <a:ext cx="3273540" cy="2182360"/>
          </a:xfrm>
          <a:prstGeom prst="rect">
            <a:avLst/>
          </a:prstGeom>
        </p:spPr>
      </p:pic>
      <p:pic>
        <p:nvPicPr>
          <p:cNvPr id="5" name="Slika 4"/>
          <p:cNvPicPr>
            <a:picLocks noChangeAspect="1"/>
          </p:cNvPicPr>
          <p:nvPr/>
        </p:nvPicPr>
        <p:blipFill>
          <a:blip r:embed="rId3"/>
          <a:stretch>
            <a:fillRect/>
          </a:stretch>
        </p:blipFill>
        <p:spPr>
          <a:xfrm>
            <a:off x="6650181" y="4051686"/>
            <a:ext cx="3341515" cy="2225449"/>
          </a:xfrm>
          <a:prstGeom prst="rect">
            <a:avLst/>
          </a:prstGeom>
        </p:spPr>
      </p:pic>
      <p:pic>
        <p:nvPicPr>
          <p:cNvPr id="6" name="Slika 5"/>
          <p:cNvPicPr>
            <a:picLocks noChangeAspect="1"/>
          </p:cNvPicPr>
          <p:nvPr/>
        </p:nvPicPr>
        <p:blipFill>
          <a:blip r:embed="rId4"/>
          <a:stretch>
            <a:fillRect/>
          </a:stretch>
        </p:blipFill>
        <p:spPr>
          <a:xfrm>
            <a:off x="684212" y="3603182"/>
            <a:ext cx="4844109" cy="2523298"/>
          </a:xfrm>
          <a:prstGeom prst="rect">
            <a:avLst/>
          </a:prstGeom>
        </p:spPr>
      </p:pic>
    </p:spTree>
    <p:extLst>
      <p:ext uri="{BB962C8B-B14F-4D97-AF65-F5344CB8AC3E}">
        <p14:creationId xmlns:p14="http://schemas.microsoft.com/office/powerpoint/2010/main" val="27473967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80">
                                          <p:stCondLst>
                                            <p:cond delay="0"/>
                                          </p:stCondLst>
                                        </p:cTn>
                                        <p:tgtEl>
                                          <p:spTgt spid="2"/>
                                        </p:tgtEl>
                                      </p:cBhvr>
                                    </p:animEffect>
                                    <p:anim calcmode="lin" valueType="num">
                                      <p:cBhvr>
                                        <p:cTn id="4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6" dur="26">
                                          <p:stCondLst>
                                            <p:cond delay="650"/>
                                          </p:stCondLst>
                                        </p:cTn>
                                        <p:tgtEl>
                                          <p:spTgt spid="2"/>
                                        </p:tgtEl>
                                      </p:cBhvr>
                                      <p:to x="100000" y="60000"/>
                                    </p:animScale>
                                    <p:animScale>
                                      <p:cBhvr>
                                        <p:cTn id="47" dur="166" decel="50000">
                                          <p:stCondLst>
                                            <p:cond delay="67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Isječak">
  <a:themeElements>
    <a:clrScheme name="Isječak">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Isječak">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sječak">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docProps/app.xml><?xml version="1.0" encoding="utf-8"?>
<Properties xmlns="http://schemas.openxmlformats.org/officeDocument/2006/extended-properties" xmlns:vt="http://schemas.openxmlformats.org/officeDocument/2006/docPropsVTypes">
  <Template>Slice</Template>
  <TotalTime>62</TotalTime>
  <Words>627</Words>
  <Application>Microsoft Office PowerPoint</Application>
  <PresentationFormat>Široki zaslon</PresentationFormat>
  <Paragraphs>33</Paragraphs>
  <Slides>8</Slides>
  <Notes>0</Notes>
  <HiddenSlides>0</HiddenSlides>
  <MMClips>1</MMClips>
  <ScaleCrop>false</ScaleCrop>
  <HeadingPairs>
    <vt:vector size="6" baseType="variant">
      <vt:variant>
        <vt:lpstr>Korišteni fontovi</vt:lpstr>
      </vt:variant>
      <vt:variant>
        <vt:i4>2</vt:i4>
      </vt:variant>
      <vt:variant>
        <vt:lpstr>Tema</vt:lpstr>
      </vt:variant>
      <vt:variant>
        <vt:i4>1</vt:i4>
      </vt:variant>
      <vt:variant>
        <vt:lpstr>Naslovi slajdova</vt:lpstr>
      </vt:variant>
      <vt:variant>
        <vt:i4>8</vt:i4>
      </vt:variant>
    </vt:vector>
  </HeadingPairs>
  <TitlesOfParts>
    <vt:vector size="11" baseType="lpstr">
      <vt:lpstr>Century Gothic</vt:lpstr>
      <vt:lpstr>Wingdings 3</vt:lpstr>
      <vt:lpstr>Isječak</vt:lpstr>
      <vt:lpstr>Nacionalni park yellowstone</vt:lpstr>
      <vt:lpstr>Geografski položaj</vt:lpstr>
      <vt:lpstr>O yellowstone-u</vt:lpstr>
      <vt:lpstr>Životinjski svijet</vt:lpstr>
      <vt:lpstr>Životinjski svijet</vt:lpstr>
      <vt:lpstr>Povijest</vt:lpstr>
      <vt:lpstr>PowerPoint prezentacija</vt:lpstr>
      <vt:lpstr>Čuvajmo prirodu!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Nacionalni park yellowstone</dc:title>
  <dc:creator>Windows korisnik</dc:creator>
  <cp:lastModifiedBy>Windows korisnik</cp:lastModifiedBy>
  <cp:revision>7</cp:revision>
  <dcterms:created xsi:type="dcterms:W3CDTF">2018-04-24T17:48:48Z</dcterms:created>
  <dcterms:modified xsi:type="dcterms:W3CDTF">2018-04-24T18:51:05Z</dcterms:modified>
</cp:coreProperties>
</file>