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5" r:id="rId27"/>
    <p:sldId id="287" r:id="rId28"/>
    <p:sldId id="288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anić-bare" initials="aa" lastIdx="4" clrIdx="0">
    <p:extLst>
      <p:ext uri="{19B8F6BF-5375-455C-9EA6-DF929625EA0E}">
        <p15:presenceInfo xmlns:p15="http://schemas.microsoft.com/office/powerpoint/2012/main" userId="8e8a5eec7de43c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2422D2-0885-4BAA-B8DC-F2DD3EBBB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61D386-E16A-4D24-954A-8225AC4DE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66E128-AC85-4388-80EF-C640D133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C7A3D2C-56C9-4264-B260-2FB6F64C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A56775-E001-45C7-A880-387316CB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6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F7065-21AB-4D70-AF3C-53BADA85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1751C6-FD74-47FD-A814-3D08AE95F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07BB05-73A6-4A94-8B2D-D3D8025F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10D246D-8AE6-4215-BBDF-B9FDF122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9217ED-B184-4EFF-98D6-E547820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28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4E87656-9F32-413B-BE6E-2905544D0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528FA66-C511-46EE-BEF6-E2E9A7E24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19BBF08-DB72-4245-97CA-C7EADBFC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69866C-A24E-4EF2-A402-AB23FE95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710920-10D2-40AF-B6EB-A7453D6B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47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1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B30BE8-53A7-4D9B-8EBF-42EA7F0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8F654C-5BDD-48BA-BE0E-62D13596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5068ED-DEC3-4BBE-9B96-D3E3028E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4D151A5-0311-4012-9100-37511D13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8B4D9A-AC47-4FA0-BFA8-F57C63E2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980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FB6CE8-3117-4BE8-84E8-685A0EC2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99B226A-D6E9-4E93-BC07-256E0B5E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87D4A4-A162-48AB-B9C9-334EA8FD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665BB17-A3BC-4028-AC54-3636DFFE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D5A736-F5E3-43AB-AE65-B8B1DBD7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912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216C5F-F6C9-440C-86D0-A97DC9E4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8A0F54-0C19-454F-9EC9-769798F5F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DE54C9-2F84-40FE-B4A8-EA7047C47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10E738-E135-4F54-A78D-7D4D5E13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DC6179F-6FD8-4F1C-97E7-06AEA9A1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05248EF-5692-4204-9C75-009EAD1A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6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FC3A9-B72C-44B3-82AB-6A87E6B5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FB59E3-D636-4355-A02E-8E5A265F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C7DEC71-8EC8-43B3-8F46-397CFB6E4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B00E0E6-C0FA-4C0A-83A7-BFE6981DD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60F33AB-116D-4BE7-A59B-A3B06F78B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8BDAC15-A8FB-4B34-B436-4180083E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34E2946-274F-4DFE-81BA-E938CA7F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3FA44CB-BC4C-4B51-88DF-B8F43834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620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5F99D7-40B7-46DC-AB63-874F07D6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2598064-A9FB-426C-AB91-2751F70E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0BF0B00-C9C9-4CA2-8A2B-3BB677D0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1D36E86-4BC7-44A4-8443-ADC52753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10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2362B27-17C7-41CD-99C5-AB60DC4E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217A59F-BB10-4E4D-9705-CAF58EEF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332EBB9-E677-416E-9D07-70B4B8FB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83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9353F9-AA56-4CC5-888A-5701F1B8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678776-9A47-430C-9809-9B17FB2D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716D26A-1639-4F97-87DF-58CBB685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82EAFE9-D547-4FCD-B4E6-72D861F3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1FB34A6-ABC6-46A7-8858-D6030D71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230B7F-FA48-4549-9B06-777CED8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43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F49A7-5439-443F-9A23-C3F7D6FA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482E4D3-A31C-4967-9EE2-C2ABF0C92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D626623-9455-4EB7-87D1-B7B8F20E5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237E122-1D9F-40A0-A7BA-2B7D7BB7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016B1A1-0031-4A02-9A75-A13D0C817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687E55-07C7-4597-A9CD-FD280332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71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1EE191A-5071-48C4-80D9-A582D258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F5486E-CE9F-4304-8251-25ED78351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09276A-4C64-45A1-AE1D-B33366F3A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8804-ABE6-4236-AAAD-AE33F4C4726B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4F18056-FCFF-41A1-921D-A26252B8C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0E29CF-568E-41BE-816D-737513FE9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DD631-ED65-4B68-AF6B-45974F3C6C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07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5DDEF-3A5E-473B-BECD-846E50A8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655542" cy="3661118"/>
          </a:xfrm>
        </p:spPr>
        <p:txBody>
          <a:bodyPr>
            <a:normAutofit/>
          </a:bodyPr>
          <a:lstStyle/>
          <a:p>
            <a:r>
              <a:rPr lang="hr-HR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Krug i kružnica 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3090AE-B94F-47F5-84F2-AC5D5FBF3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648198"/>
            <a:ext cx="9993166" cy="1143002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>
                    <a:alpha val="80000"/>
                  </a:schemeClr>
                </a:solidFill>
              </a:rPr>
              <a:t>                                </a:t>
            </a:r>
            <a:r>
              <a:rPr lang="hr-HR" sz="32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Josip </a:t>
            </a:r>
            <a:r>
              <a:rPr lang="hr-HR" sz="3200" dirty="0" err="1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Anić-Bare</a:t>
            </a:r>
            <a:r>
              <a:rPr lang="hr-HR" sz="3200" dirty="0">
                <a:solidFill>
                  <a:schemeClr val="tx1">
                    <a:lumMod val="95000"/>
                    <a:lumOff val="5000"/>
                    <a:alpha val="80000"/>
                  </a:schemeClr>
                </a:solidFill>
              </a:rPr>
              <a:t> , 7.d   </a:t>
            </a:r>
          </a:p>
        </p:txBody>
      </p:sp>
    </p:spTree>
    <p:extLst>
      <p:ext uri="{BB962C8B-B14F-4D97-AF65-F5344CB8AC3E}">
        <p14:creationId xmlns:p14="http://schemas.microsoft.com/office/powerpoint/2010/main" val="2188363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224DE-39AE-42E3-8C42-D5EDF2CE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407544"/>
            <a:ext cx="7046099" cy="1396482"/>
          </a:xfrm>
        </p:spPr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sz="4800" dirty="0"/>
              <a:t>SREDIŠNJI I OBODNI KUT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5A070B-E777-4FAC-92E8-6C160D80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04026"/>
            <a:ext cx="7433185" cy="4934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200" u="sng" dirty="0"/>
              <a:t>SREDIŠNJI KUT</a:t>
            </a:r>
            <a:r>
              <a:rPr lang="hr-HR" sz="3200" dirty="0"/>
              <a:t>-čiji je vrh u središtu kružnice</a:t>
            </a:r>
          </a:p>
          <a:p>
            <a:pPr marL="0" indent="0">
              <a:buNone/>
            </a:pPr>
            <a:r>
              <a:rPr lang="hr-HR" sz="3200" dirty="0"/>
              <a:t>-manji je od 360°</a:t>
            </a:r>
          </a:p>
          <a:p>
            <a:pPr marL="0" indent="0">
              <a:buNone/>
            </a:pPr>
            <a:r>
              <a:rPr lang="hr-HR" sz="3200" dirty="0"/>
              <a:t>-središnji kut sadrži i kružni luk</a:t>
            </a:r>
          </a:p>
          <a:p>
            <a:pPr marL="0" indent="0">
              <a:buNone/>
            </a:pPr>
            <a:r>
              <a:rPr lang="hr-HR" sz="3200" u="sng" dirty="0"/>
              <a:t>OBODNI KUT</a:t>
            </a:r>
            <a:r>
              <a:rPr lang="hr-HR" sz="3200" dirty="0"/>
              <a:t>-kut čiji vrh pripada kružnici ,a krakovi sijeku tu kružnicu</a:t>
            </a:r>
          </a:p>
          <a:p>
            <a:pPr marL="0" indent="0">
              <a:buNone/>
            </a:pPr>
            <a:r>
              <a:rPr lang="hr-HR" sz="3200" dirty="0"/>
              <a:t>-manji je od 180°</a:t>
            </a:r>
          </a:p>
          <a:p>
            <a:pPr marL="0" indent="0">
              <a:buNone/>
            </a:pPr>
            <a:r>
              <a:rPr lang="hr-HR" sz="3200" dirty="0"/>
              <a:t>-središnji kut je dva puta veći od obodnog</a:t>
            </a:r>
          </a:p>
          <a:p>
            <a:pPr marL="0" indent="0">
              <a:buNone/>
            </a:pPr>
            <a:r>
              <a:rPr lang="hr-HR" sz="3200" dirty="0"/>
              <a:t> (ako su pridruženi istom kružnom luku)</a:t>
            </a:r>
          </a:p>
          <a:p>
            <a:pPr marL="0" indent="0">
              <a:buNone/>
            </a:pPr>
            <a:r>
              <a:rPr lang="hr-HR" sz="3200" dirty="0"/>
              <a:t>-svi obodni kutovi jednake su veličine </a:t>
            </a:r>
          </a:p>
          <a:p>
            <a:pPr marL="0" indent="0">
              <a:buNone/>
            </a:pPr>
            <a:r>
              <a:rPr lang="hr-HR" sz="3200" dirty="0"/>
              <a:t>(ako su pridruženi istom kružnom luku)</a:t>
            </a:r>
          </a:p>
        </p:txBody>
      </p:sp>
      <p:pic>
        <p:nvPicPr>
          <p:cNvPr id="5" name="Rezervirano mjesto sadržaja 4" descr="Slika na kojoj se prikazuje na otvorenom, skijanje, snijeg, sjedenje&#10;&#10;Opis je automatski generiran">
            <a:extLst>
              <a:ext uri="{FF2B5EF4-FFF2-40B4-BE49-F238E27FC236}">
                <a16:creationId xmlns:a16="http://schemas.microsoft.com/office/drawing/2014/main" id="{5E8D71B0-1B57-4115-B8D5-F4E2CA4E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87"/>
          <a:stretch/>
        </p:blipFill>
        <p:spPr>
          <a:xfrm>
            <a:off x="7973658" y="1804026"/>
            <a:ext cx="4218342" cy="36918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829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F38ABB-CE8A-427E-BFB2-4721328C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TALESOV POUČAK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93D1CBA-1006-4807-9BB5-4F632666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138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Tales je starogrčki matematičar rođen oko 625.g.pr.Kr.</a:t>
            </a:r>
          </a:p>
          <a:p>
            <a:r>
              <a:rPr lang="hr-HR" sz="3200" dirty="0"/>
              <a:t>Izmjerio je visinu Keopsove piramide koristeći svojstva sličnosti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sz="3200" dirty="0"/>
              <a:t>                                        </a:t>
            </a:r>
          </a:p>
        </p:txBody>
      </p:sp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E80744BF-5DB0-433A-88FD-61E887CD4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42" y="2892148"/>
            <a:ext cx="2670516" cy="3895062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id="{D0F63644-06DD-4FD0-B410-EB43D497767C}"/>
              </a:ext>
            </a:extLst>
          </p:cNvPr>
          <p:cNvSpPr/>
          <p:nvPr/>
        </p:nvSpPr>
        <p:spPr>
          <a:xfrm>
            <a:off x="5668373" y="1027906"/>
            <a:ext cx="4670474" cy="199052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E35905F-A90B-4867-B0FC-00E70A93F9CB}"/>
              </a:ext>
            </a:extLst>
          </p:cNvPr>
          <p:cNvSpPr txBox="1"/>
          <p:nvPr/>
        </p:nvSpPr>
        <p:spPr>
          <a:xfrm flipH="1">
            <a:off x="6507469" y="1423002"/>
            <a:ext cx="333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OBODNI KUT NAD PROMJEROM KRUŽNICE JEST PRAVI KUT!</a:t>
            </a:r>
          </a:p>
        </p:txBody>
      </p:sp>
      <p:pic>
        <p:nvPicPr>
          <p:cNvPr id="13" name="Slika 12" descr="Slika na kojoj se prikazuje igra&#10;&#10;Opis je automatski generiran">
            <a:extLst>
              <a:ext uri="{FF2B5EF4-FFF2-40B4-BE49-F238E27FC236}">
                <a16:creationId xmlns:a16="http://schemas.microsoft.com/office/drawing/2014/main" id="{16070224-76DF-4F36-8863-BF8D7C937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63" y="3383139"/>
            <a:ext cx="3697168" cy="29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9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DF8AFD-BA38-4513-B9A9-6D79E709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09"/>
            <a:ext cx="10515600" cy="1209297"/>
          </a:xfrm>
        </p:spPr>
        <p:txBody>
          <a:bodyPr/>
          <a:lstStyle/>
          <a:p>
            <a:r>
              <a:rPr lang="hr-HR" dirty="0">
                <a:solidFill>
                  <a:prstClr val="black"/>
                </a:solidFill>
              </a:rPr>
              <a:t>DULJINA KRUŽNICE I OPSEG KRUGA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62D1C0-C83C-45D9-AA9B-2D6027FA4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942" y="1690688"/>
            <a:ext cx="11353800" cy="506180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</a:rPr>
              <a:t>  </a:t>
            </a:r>
            <a:r>
              <a:rPr lang="hr-HR" sz="3600" dirty="0">
                <a:solidFill>
                  <a:prstClr val="black"/>
                </a:solidFill>
              </a:rPr>
              <a:t>O=2r</a:t>
            </a:r>
            <a:r>
              <a:rPr lang="el-GR" sz="4400" dirty="0"/>
              <a:t>π</a:t>
            </a:r>
            <a:r>
              <a:rPr lang="hr-HR" sz="3600" dirty="0">
                <a:solidFill>
                  <a:prstClr val="black"/>
                </a:solidFill>
              </a:rPr>
              <a:t>=&gt;opseg kružnice  </a:t>
            </a:r>
          </a:p>
          <a:p>
            <a:pPr marL="0" lvl="0" indent="0">
              <a:buNone/>
            </a:pPr>
            <a:r>
              <a:rPr lang="hr-HR" sz="3600" dirty="0">
                <a:solidFill>
                  <a:prstClr val="black"/>
                </a:solidFill>
              </a:rPr>
              <a:t> </a:t>
            </a:r>
            <a:r>
              <a:rPr lang="el-GR" sz="3600" dirty="0"/>
              <a:t>π</a:t>
            </a:r>
            <a:r>
              <a:rPr lang="hr-HR" sz="3600" dirty="0"/>
              <a:t>=3.14</a:t>
            </a:r>
            <a:r>
              <a:rPr lang="hr-HR" sz="3600" dirty="0">
                <a:solidFill>
                  <a:prstClr val="black"/>
                </a:solidFill>
              </a:rPr>
              <a:t>        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86DC39A-8A64-4BA6-954F-B9E348C2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7416" y="1434906"/>
            <a:ext cx="6494584" cy="2582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4000" b="1" dirty="0"/>
              <a:t>               </a:t>
            </a:r>
            <a:r>
              <a:rPr lang="hr-HR" sz="4000" dirty="0"/>
              <a:t>BROJ</a:t>
            </a:r>
            <a:r>
              <a:rPr lang="hr-HR" sz="4000" b="1" dirty="0"/>
              <a:t> </a:t>
            </a:r>
            <a:r>
              <a:rPr lang="el-GR" sz="4400" dirty="0">
                <a:solidFill>
                  <a:prstClr val="black"/>
                </a:solidFill>
              </a:rPr>
              <a:t>π</a:t>
            </a:r>
            <a:r>
              <a:rPr lang="hr-HR" sz="4400" dirty="0">
                <a:solidFill>
                  <a:prstClr val="black"/>
                </a:solidFill>
              </a:rPr>
              <a:t> (</a:t>
            </a:r>
            <a:r>
              <a:rPr lang="hr-HR" sz="4400" dirty="0" err="1">
                <a:solidFill>
                  <a:prstClr val="black"/>
                </a:solidFill>
              </a:rPr>
              <a:t>pi</a:t>
            </a:r>
            <a:r>
              <a:rPr lang="hr-HR" sz="4400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hr-HR" sz="4400" dirty="0">
                <a:solidFill>
                  <a:prstClr val="black"/>
                </a:solidFill>
              </a:rPr>
              <a:t>-</a:t>
            </a:r>
            <a:r>
              <a:rPr lang="hr-HR" sz="3200" dirty="0">
                <a:solidFill>
                  <a:prstClr val="black"/>
                </a:solidFill>
              </a:rPr>
              <a:t>naziva se još i Arhimedova konstanta</a:t>
            </a:r>
            <a:endParaRPr lang="hr-HR" sz="4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r-HR" sz="4400" dirty="0">
                <a:solidFill>
                  <a:prstClr val="black"/>
                </a:solidFill>
              </a:rPr>
              <a:t>-</a:t>
            </a:r>
            <a:r>
              <a:rPr lang="hr-HR" sz="3200" dirty="0">
                <a:solidFill>
                  <a:prstClr val="black"/>
                </a:solidFill>
              </a:rPr>
              <a:t>broj </a:t>
            </a:r>
            <a:r>
              <a:rPr lang="el-GR" sz="4400" dirty="0">
                <a:solidFill>
                  <a:prstClr val="black"/>
                </a:solidFill>
              </a:rPr>
              <a:t>π</a:t>
            </a:r>
            <a:r>
              <a:rPr lang="hr-HR" sz="4400" dirty="0">
                <a:solidFill>
                  <a:prstClr val="black"/>
                </a:solidFill>
              </a:rPr>
              <a:t> </a:t>
            </a:r>
            <a:r>
              <a:rPr lang="hr-HR" sz="3200" dirty="0">
                <a:solidFill>
                  <a:prstClr val="black"/>
                </a:solidFill>
              </a:rPr>
              <a:t>je beskonačan</a:t>
            </a:r>
          </a:p>
          <a:p>
            <a:pPr marL="0" lvl="0" indent="0">
              <a:buNone/>
            </a:pPr>
            <a:r>
              <a:rPr lang="hr-HR" sz="3200" dirty="0">
                <a:solidFill>
                  <a:prstClr val="black"/>
                </a:solidFill>
              </a:rPr>
              <a:t>- 14.ožujka u svijetu se slavi Dan broja</a:t>
            </a:r>
            <a:r>
              <a:rPr lang="el-GR" sz="4400" dirty="0">
                <a:solidFill>
                  <a:prstClr val="black"/>
                </a:solidFill>
              </a:rPr>
              <a:t> π</a:t>
            </a:r>
            <a:r>
              <a:rPr lang="hr-HR" sz="3200" dirty="0">
                <a:solidFill>
                  <a:prstClr val="black"/>
                </a:solidFill>
              </a:rPr>
              <a:t> 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2A10EC8-DF9C-4595-B8F3-25807E03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272" y="2598423"/>
            <a:ext cx="2934657" cy="23809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858E1D-68E7-47C0-BE9B-86D7088EB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7312"/>
            <a:ext cx="4943622" cy="853514"/>
          </a:xfrm>
          <a:prstGeom prst="rect">
            <a:avLst/>
          </a:prstGeom>
        </p:spPr>
      </p:pic>
      <p:pic>
        <p:nvPicPr>
          <p:cNvPr id="8" name="Slika 7" descr="Slika na kojoj se prikazuje crtež&#10;&#10;Opis je automatski generiran">
            <a:extLst>
              <a:ext uri="{FF2B5EF4-FFF2-40B4-BE49-F238E27FC236}">
                <a16:creationId xmlns:a16="http://schemas.microsoft.com/office/drawing/2014/main" id="{E04E779F-C282-4E60-82F0-273D473B3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43" y="4137062"/>
            <a:ext cx="2180106" cy="25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F512D-2834-4027-B7C8-5C3117D4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DULJINA KUŽNOG LUKA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4E1D9F-32EF-45CA-A709-BA8EBE8BA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Duljina kružnog luka l</a:t>
            </a:r>
            <a:r>
              <a:rPr lang="hr-HR" sz="3200" i="1" dirty="0"/>
              <a:t> </a:t>
            </a:r>
            <a:r>
              <a:rPr lang="hr-HR" sz="3200" dirty="0"/>
              <a:t>pridruženog središnjem kutu </a:t>
            </a:r>
            <a:r>
              <a:rPr lang="el-GR" sz="3200" dirty="0">
                <a:latin typeface="Arial" panose="020B0604020202020204" pitchFamily="34" charset="0"/>
              </a:rPr>
              <a:t>α</a:t>
            </a:r>
            <a:r>
              <a:rPr lang="hr-HR" sz="3200" dirty="0">
                <a:latin typeface="Arial" panose="020B0604020202020204" pitchFamily="34" charset="0"/>
              </a:rPr>
              <a:t> kružnice radijusa r računa se po formuli l = r</a:t>
            </a:r>
            <a:r>
              <a:rPr lang="el-GR" sz="3300" dirty="0">
                <a:solidFill>
                  <a:prstClr val="black"/>
                </a:solidFill>
              </a:rPr>
              <a:t>π</a:t>
            </a:r>
            <a:r>
              <a:rPr lang="hr-HR" sz="3300" dirty="0">
                <a:solidFill>
                  <a:prstClr val="black"/>
                </a:solidFill>
              </a:rPr>
              <a:t>*</a:t>
            </a:r>
            <a:r>
              <a:rPr lang="hr-HR" sz="3200" dirty="0">
                <a:solidFill>
                  <a:prstClr val="black"/>
                </a:solidFill>
              </a:rPr>
              <a:t>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</a:rPr>
              <a:t>/180° .</a:t>
            </a:r>
            <a:endParaRPr lang="hr-HR" sz="3200" dirty="0"/>
          </a:p>
        </p:txBody>
      </p:sp>
      <p:pic>
        <p:nvPicPr>
          <p:cNvPr id="1026" name="Picture 2" descr="Duljina kružnog luka">
            <a:extLst>
              <a:ext uri="{FF2B5EF4-FFF2-40B4-BE49-F238E27FC236}">
                <a16:creationId xmlns:a16="http://schemas.microsoft.com/office/drawing/2014/main" id="{36603A35-75BD-4B93-BDA4-E5734600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1" y="3137095"/>
            <a:ext cx="3390314" cy="30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5401F-C177-47C6-98C1-9279A3F1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524"/>
          </a:xfrm>
        </p:spPr>
        <p:txBody>
          <a:bodyPr/>
          <a:lstStyle/>
          <a:p>
            <a:r>
              <a:rPr lang="hr-HR" dirty="0"/>
              <a:t>POVRŠINA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9390A2-7FDF-40D4-A5D8-BC8887DBB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07" y="1589650"/>
            <a:ext cx="5315243" cy="50560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200" dirty="0"/>
              <a:t>KRUGA</a:t>
            </a:r>
          </a:p>
          <a:p>
            <a:pPr marL="0" indent="0">
              <a:buNone/>
            </a:pPr>
            <a:r>
              <a:rPr lang="hr-HR" sz="3200" dirty="0"/>
              <a:t>Površina kruga se računa po formuli:</a:t>
            </a:r>
          </a:p>
          <a:p>
            <a:pPr marL="0" indent="0">
              <a:buNone/>
            </a:pPr>
            <a:r>
              <a:rPr lang="hr-HR" sz="3200" dirty="0"/>
              <a:t>                  </a:t>
            </a:r>
            <a:r>
              <a:rPr lang="hr-HR" sz="4000" dirty="0"/>
              <a:t>P=r</a:t>
            </a:r>
            <a:r>
              <a:rPr lang="hr-HR" sz="4400" baseline="30000" dirty="0"/>
              <a:t>2</a:t>
            </a:r>
            <a:r>
              <a:rPr lang="el-GR" sz="4100" dirty="0">
                <a:solidFill>
                  <a:prstClr val="black"/>
                </a:solidFill>
              </a:rPr>
              <a:t>π</a:t>
            </a:r>
            <a:endParaRPr lang="hr-HR" sz="4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sz="3200" dirty="0"/>
          </a:p>
          <a:p>
            <a:endParaRPr lang="hr-HR" sz="3200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FD3AA0-6C3D-4E9A-9CF4-81A4990D9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443" y="1589650"/>
            <a:ext cx="5550877" cy="50592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200" dirty="0"/>
              <a:t>KRUŽNOG ISJEČKA</a:t>
            </a:r>
          </a:p>
          <a:p>
            <a:pPr marL="0" indent="0">
              <a:buNone/>
            </a:pPr>
            <a:r>
              <a:rPr lang="hr-HR" sz="3200" dirty="0"/>
              <a:t>Površina kružnog isječka se računa po formuli:</a:t>
            </a:r>
          </a:p>
          <a:p>
            <a:pPr marL="0" lvl="0" indent="0">
              <a:buNone/>
            </a:pPr>
            <a:r>
              <a:rPr lang="hr-HR" sz="3200" dirty="0"/>
              <a:t>      P= r</a:t>
            </a:r>
            <a:r>
              <a:rPr lang="hr-HR" sz="3600" baseline="30000" dirty="0"/>
              <a:t>2</a:t>
            </a:r>
            <a:r>
              <a:rPr lang="hr-HR" sz="3200" dirty="0"/>
              <a:t> </a:t>
            </a:r>
            <a:r>
              <a:rPr lang="el-GR" sz="4100" dirty="0">
                <a:solidFill>
                  <a:prstClr val="black"/>
                </a:solidFill>
              </a:rPr>
              <a:t>π</a:t>
            </a:r>
            <a:r>
              <a:rPr lang="hr-HR" sz="4100" dirty="0">
                <a:solidFill>
                  <a:prstClr val="black"/>
                </a:solidFill>
              </a:rPr>
              <a:t>*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hr-HR" sz="3200" dirty="0">
                <a:solidFill>
                  <a:prstClr val="black"/>
                </a:solidFill>
                <a:latin typeface="Arial" panose="020B0604020202020204" pitchFamily="34" charset="0"/>
              </a:rPr>
              <a:t> / 360° .</a:t>
            </a:r>
            <a:endParaRPr lang="hr-HR" sz="41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sz="3200" dirty="0"/>
              <a:t>              </a:t>
            </a:r>
          </a:p>
        </p:txBody>
      </p:sp>
      <p:pic>
        <p:nvPicPr>
          <p:cNvPr id="6" name="Slika 5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540B1A50-BB1D-4A9A-BC94-FE91AF73C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3" t="-5736" r="289" b="-3413"/>
          <a:stretch/>
        </p:blipFill>
        <p:spPr>
          <a:xfrm>
            <a:off x="1294227" y="4119280"/>
            <a:ext cx="2883876" cy="2482948"/>
          </a:xfrm>
          <a:prstGeom prst="rect">
            <a:avLst/>
          </a:prstGeom>
        </p:spPr>
      </p:pic>
      <p:pic>
        <p:nvPicPr>
          <p:cNvPr id="8" name="Slika 7" descr="Slika na kojoj se prikazuje snimka zaslona, ljudi, vožnja, soba&#10;&#10;Opis je automatski generiran">
            <a:extLst>
              <a:ext uri="{FF2B5EF4-FFF2-40B4-BE49-F238E27FC236}">
                <a16:creationId xmlns:a16="http://schemas.microsoft.com/office/drawing/2014/main" id="{C1E71915-E6D9-4D32-9729-F5323B22C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6" t="-2696" r="-1" b="-1434"/>
          <a:stretch/>
        </p:blipFill>
        <p:spPr>
          <a:xfrm>
            <a:off x="7568418" y="4119280"/>
            <a:ext cx="2293034" cy="22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5A03D6-52BC-4E25-8C51-936C9498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7066"/>
          </a:xfrm>
        </p:spPr>
        <p:txBody>
          <a:bodyPr>
            <a:normAutofit/>
          </a:bodyPr>
          <a:lstStyle/>
          <a:p>
            <a:r>
              <a:rPr lang="hr-H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PRIMJENA ZNANJA –ZADATCI</a:t>
            </a:r>
            <a:br>
              <a:rPr lang="hr-H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80E836-2A19-4E97-8C55-6EC55DAEE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775" y="1519310"/>
            <a:ext cx="9017391" cy="51628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hr-HR" sz="3000" dirty="0"/>
              <a:t>Mario treba ograditi letvicama cvjetnjak koji ima oblik kruga čiji je promjer 4m. Otišao je u trgovinu. Koliko mu je letvica širine 20cm potrebno da bi ogradio taj cvjetnjak?</a:t>
            </a:r>
          </a:p>
          <a:p>
            <a:pPr marL="0" indent="0">
              <a:buNone/>
            </a:pPr>
            <a:r>
              <a:rPr lang="hr-HR" dirty="0"/>
              <a:t>d=4m            o=2r</a:t>
            </a:r>
            <a:r>
              <a:rPr lang="el-GR" sz="3600" dirty="0">
                <a:solidFill>
                  <a:prstClr val="black"/>
                </a:solidFill>
              </a:rPr>
              <a:t>π</a:t>
            </a:r>
            <a:r>
              <a:rPr lang="hr-HR" sz="3600" dirty="0">
                <a:solidFill>
                  <a:prstClr val="black"/>
                </a:solidFill>
              </a:rPr>
              <a:t>                  </a:t>
            </a:r>
            <a:r>
              <a:rPr lang="hr-HR" dirty="0">
                <a:solidFill>
                  <a:prstClr val="black"/>
                </a:solidFill>
              </a:rPr>
              <a:t>duljina letvice=20cm</a:t>
            </a:r>
            <a:endParaRPr lang="hr-HR" sz="3600" dirty="0"/>
          </a:p>
          <a:p>
            <a:pPr marL="0" indent="0">
              <a:buNone/>
            </a:pPr>
            <a:r>
              <a:rPr lang="hr-HR" dirty="0"/>
              <a:t>r=2m             o=2*2m*3.14          1364:20 =68.2</a:t>
            </a:r>
          </a:p>
          <a:p>
            <a:pPr marL="0" indent="0">
              <a:buNone/>
            </a:pPr>
            <a:r>
              <a:rPr lang="hr-HR" dirty="0"/>
              <a:t>o=?                o=13.64m</a:t>
            </a:r>
          </a:p>
          <a:p>
            <a:pPr marL="0" indent="0">
              <a:buNone/>
            </a:pPr>
            <a:r>
              <a:rPr lang="hr-HR" dirty="0"/>
              <a:t>                       o=1364cm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000" dirty="0"/>
              <a:t>Odgovor: Mariju treba 69 letvica da bi ogradio cvjetnjak.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</a:p>
        </p:txBody>
      </p:sp>
      <p:pic>
        <p:nvPicPr>
          <p:cNvPr id="8" name="Rezervirano mjesto sadržaja 7" descr="Slika na kojoj se prikazuje trava, zgrada, cvijet, vrt&#10;&#10;Opis je automatski generiran">
            <a:extLst>
              <a:ext uri="{FF2B5EF4-FFF2-40B4-BE49-F238E27FC236}">
                <a16:creationId xmlns:a16="http://schemas.microsoft.com/office/drawing/2014/main" id="{BCDB91A2-85FE-4387-B435-B6846D86C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18" b="26313"/>
          <a:stretch/>
        </p:blipFill>
        <p:spPr>
          <a:xfrm>
            <a:off x="8778239" y="2472740"/>
            <a:ext cx="3038622" cy="2324344"/>
          </a:xfrm>
        </p:spPr>
      </p:pic>
    </p:spTree>
    <p:extLst>
      <p:ext uri="{BB962C8B-B14F-4D97-AF65-F5344CB8AC3E}">
        <p14:creationId xmlns:p14="http://schemas.microsoft.com/office/powerpoint/2010/main" val="21591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FBA764-CF7E-4DF5-ACD2-578E41DC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51" y="474284"/>
            <a:ext cx="10515600" cy="58820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2. Pozdrav Suncu instalacija je arhitekta Nikole Bašića. Nalazi se u gradu Zadru. Ima oblik kruga duljine promjera 22m. Instalacija se sastoji od niza staklenih ploča koje upijaju sunčevu svjetlost i u noćnim satima mijenjaju boju. Površina svake staklene ploče je 12500 cm</a:t>
            </a:r>
            <a:r>
              <a:rPr lang="hr-HR" sz="3200" baseline="30000" dirty="0"/>
              <a:t>2</a:t>
            </a:r>
            <a:r>
              <a:rPr lang="hr-HR" dirty="0"/>
              <a:t>. Prošle godine instalacija je oštećena i razbijena je ¼ ploča. Koliko ploča treba kupiti grad Zadar da se obnovi instalacija?</a:t>
            </a:r>
          </a:p>
          <a:p>
            <a:endParaRPr lang="hr-HR" dirty="0"/>
          </a:p>
          <a:p>
            <a:r>
              <a:rPr lang="hr-HR" dirty="0"/>
              <a:t>d=22m             </a:t>
            </a:r>
            <a:r>
              <a:rPr lang="hr-HR" dirty="0" err="1"/>
              <a:t>Pk</a:t>
            </a:r>
            <a:r>
              <a:rPr lang="hr-HR" dirty="0"/>
              <a:t>= r</a:t>
            </a:r>
            <a:r>
              <a:rPr lang="hr-HR" sz="3200" baseline="30000" dirty="0"/>
              <a:t>2 </a:t>
            </a:r>
            <a:r>
              <a:rPr lang="el-GR" dirty="0"/>
              <a:t>π</a:t>
            </a:r>
            <a:r>
              <a:rPr lang="hr-HR"/>
              <a:t>                       3800000:12500=304</a:t>
            </a:r>
            <a:endParaRPr lang="hr-HR" dirty="0"/>
          </a:p>
          <a:p>
            <a:r>
              <a:rPr lang="hr-HR" dirty="0"/>
              <a:t>r=11m              </a:t>
            </a:r>
            <a:r>
              <a:rPr lang="hr-HR" dirty="0" err="1"/>
              <a:t>Pk</a:t>
            </a:r>
            <a:r>
              <a:rPr lang="hr-HR" dirty="0"/>
              <a:t>=11m*11m*3.14        304:4=76</a:t>
            </a:r>
          </a:p>
          <a:p>
            <a:r>
              <a:rPr lang="hr-HR" dirty="0" err="1"/>
              <a:t>Pk</a:t>
            </a:r>
            <a:r>
              <a:rPr lang="hr-HR" dirty="0"/>
              <a:t>=?                 </a:t>
            </a:r>
            <a:r>
              <a:rPr lang="hr-HR" dirty="0" err="1"/>
              <a:t>Pk</a:t>
            </a:r>
            <a:r>
              <a:rPr lang="hr-HR" dirty="0"/>
              <a:t>=379.94 m</a:t>
            </a:r>
            <a:r>
              <a:rPr lang="hr-HR" sz="3200" baseline="30000" dirty="0"/>
              <a:t>2</a:t>
            </a:r>
            <a:endParaRPr lang="hr-HR" dirty="0"/>
          </a:p>
          <a:p>
            <a:r>
              <a:rPr lang="hr-HR" dirty="0"/>
              <a:t>                          </a:t>
            </a:r>
            <a:r>
              <a:rPr lang="hr-HR" dirty="0" err="1"/>
              <a:t>Pk</a:t>
            </a:r>
            <a:r>
              <a:rPr lang="hr-HR" dirty="0"/>
              <a:t>=3799400 cm</a:t>
            </a:r>
            <a:r>
              <a:rPr lang="hr-HR" sz="3200" baseline="30000" dirty="0"/>
              <a:t>2</a:t>
            </a:r>
            <a:endParaRPr lang="hr-HR" dirty="0"/>
          </a:p>
          <a:p>
            <a:endParaRPr lang="hr-HR" dirty="0"/>
          </a:p>
          <a:p>
            <a:r>
              <a:rPr lang="hr-HR" dirty="0"/>
              <a:t>Odgovor: Treba kupiti i zamijeniti 76 ploča.</a:t>
            </a:r>
          </a:p>
        </p:txBody>
      </p:sp>
      <p:pic>
        <p:nvPicPr>
          <p:cNvPr id="5" name="Slika 4" descr="Slika na kojoj se prikazuje na otvorenom, voda, plavo, stol&#10;&#10;Opis je automatski generiran">
            <a:extLst>
              <a:ext uri="{FF2B5EF4-FFF2-40B4-BE49-F238E27FC236}">
                <a16:creationId xmlns:a16="http://schemas.microsoft.com/office/drawing/2014/main" id="{68C9694F-529B-4C39-AE08-98FA2C393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29" y="4208046"/>
            <a:ext cx="2864402" cy="21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012E69A6-C221-400E-8E42-2E6D818B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12" y="441273"/>
            <a:ext cx="8044375" cy="59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83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EC5A1-6EF8-48B6-A330-22B79F3F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Kružnica pripada krugu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2960D-4A80-4A88-A722-F4569B7477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hlinkClick r:id="rId2" action="ppaction://hlinksldjump"/>
              </a:rPr>
              <a:t>TOČNO</a:t>
            </a:r>
            <a:endParaRPr lang="hr-HR" sz="4000" dirty="0"/>
          </a:p>
          <a:p>
            <a:r>
              <a:rPr lang="hr-HR" sz="4000" dirty="0">
                <a:hlinkClick r:id="rId3" action="ppaction://hlinksldjump"/>
              </a:rPr>
              <a:t>NETOČNO</a:t>
            </a:r>
            <a:endParaRPr lang="hr-HR" sz="40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FF466B7-356A-4F2E-8451-76E1C0307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02" y="2154264"/>
            <a:ext cx="5845098" cy="3336072"/>
          </a:xfrm>
        </p:spPr>
      </p:pic>
    </p:spTree>
    <p:extLst>
      <p:ext uri="{BB962C8B-B14F-4D97-AF65-F5344CB8AC3E}">
        <p14:creationId xmlns:p14="http://schemas.microsoft.com/office/powerpoint/2010/main" val="32178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E0EC0F4F-A417-4130-B7A8-C83D74F0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3"/>
          <a:stretch/>
        </p:blipFill>
        <p:spPr>
          <a:xfrm>
            <a:off x="8081541" y="3429000"/>
            <a:ext cx="3538371" cy="3555608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874E215-941E-4096-876C-3CB096F10B9E}"/>
              </a:ext>
            </a:extLst>
          </p:cNvPr>
          <p:cNvSpPr/>
          <p:nvPr/>
        </p:nvSpPr>
        <p:spPr>
          <a:xfrm>
            <a:off x="-168812" y="2180490"/>
            <a:ext cx="87219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 action="ppaction://hlinksldjump"/>
              </a:rPr>
              <a:t>TOČAN ODGOVOR</a:t>
            </a:r>
          </a:p>
          <a:p>
            <a:pPr algn="ctr"/>
            <a:r>
              <a:rPr lang="hr-H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 action="ppaction://hlinksldjump"/>
              </a:rPr>
              <a:t>Kliknite ovdje za dalje</a:t>
            </a:r>
            <a:endParaRPr lang="hr-H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5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131D0E-1184-465B-8329-D3FCBE9A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Krug i kružnica u svakodnevnom životu</a:t>
            </a:r>
          </a:p>
        </p:txBody>
      </p:sp>
      <p:pic>
        <p:nvPicPr>
          <p:cNvPr id="5" name="Rezervirano mjesto sadržaja 4" descr="Slika na kojoj se prikazuje sat, objekt, vrijeme, obješeno&#10;&#10;Opis je automatski generiran">
            <a:extLst>
              <a:ext uri="{FF2B5EF4-FFF2-40B4-BE49-F238E27FC236}">
                <a16:creationId xmlns:a16="http://schemas.microsoft.com/office/drawing/2014/main" id="{69B38CA8-5D7E-44EE-82A1-7A6FE0557F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578">
            <a:off x="130444" y="1397957"/>
            <a:ext cx="2881101" cy="2881101"/>
          </a:xfrm>
        </p:spPr>
      </p:pic>
      <p:pic>
        <p:nvPicPr>
          <p:cNvPr id="9" name="Slika 8" descr="Slika na kojoj se prikazuje zgrada, na otvorenom, sjedenje, kamen&#10;&#10;Opis je automatski generiran">
            <a:extLst>
              <a:ext uri="{FF2B5EF4-FFF2-40B4-BE49-F238E27FC236}">
                <a16:creationId xmlns:a16="http://schemas.microsoft.com/office/drawing/2014/main" id="{1FCF8E4B-6786-441B-9C24-81DDA59A2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085">
            <a:off x="3357123" y="1758629"/>
            <a:ext cx="2954276" cy="2894837"/>
          </a:xfrm>
          <a:prstGeom prst="rect">
            <a:avLst/>
          </a:prstGeom>
        </p:spPr>
      </p:pic>
      <p:pic>
        <p:nvPicPr>
          <p:cNvPr id="11" name="Slika 10" descr="Slika na kojoj se prikazuje stol, zdjela, sjedenje, šalica&#10;&#10;Opis je automatski generiran">
            <a:extLst>
              <a:ext uri="{FF2B5EF4-FFF2-40B4-BE49-F238E27FC236}">
                <a16:creationId xmlns:a16="http://schemas.microsoft.com/office/drawing/2014/main" id="{DC5E7980-39B2-47CB-9276-5CB4D3DFF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86">
            <a:off x="6422704" y="1510165"/>
            <a:ext cx="2489117" cy="2497445"/>
          </a:xfrm>
          <a:prstGeom prst="rect">
            <a:avLst/>
          </a:prstGeom>
        </p:spPr>
      </p:pic>
      <p:pic>
        <p:nvPicPr>
          <p:cNvPr id="13" name="Slika 12" descr="Slika na kojoj se prikazuje uređaj, elektronički&#10;&#10;Opis je automatski generiran">
            <a:extLst>
              <a:ext uri="{FF2B5EF4-FFF2-40B4-BE49-F238E27FC236}">
                <a16:creationId xmlns:a16="http://schemas.microsoft.com/office/drawing/2014/main" id="{15D0B1E8-03A4-40E4-A938-7634B937F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447">
            <a:off x="8840603" y="1435179"/>
            <a:ext cx="2259571" cy="199164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BD26DD46-3405-4E74-80BC-A8AD71CE0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459">
            <a:off x="7585128" y="3904943"/>
            <a:ext cx="1887933" cy="1887933"/>
          </a:xfrm>
          <a:prstGeom prst="rect">
            <a:avLst/>
          </a:prstGeom>
        </p:spPr>
      </p:pic>
      <p:pic>
        <p:nvPicPr>
          <p:cNvPr id="18" name="Slika 17" descr="Slika na kojoj se prikazuje na otvorenom, trava, znak, naprijed&#10;&#10;Opis je automatski generiran">
            <a:extLst>
              <a:ext uri="{FF2B5EF4-FFF2-40B4-BE49-F238E27FC236}">
                <a16:creationId xmlns:a16="http://schemas.microsoft.com/office/drawing/2014/main" id="{C304A36E-320C-4AEC-9C98-F8BDDE095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886">
            <a:off x="1489410" y="3748538"/>
            <a:ext cx="1925079" cy="2200745"/>
          </a:xfrm>
          <a:prstGeom prst="rect">
            <a:avLst/>
          </a:prstGeom>
        </p:spPr>
      </p:pic>
      <p:pic>
        <p:nvPicPr>
          <p:cNvPr id="20" name="Slika 19" descr="Slika na kojoj se prikazuje sunčane naočale, zrcalo&#10;&#10;Opis je automatski generiran">
            <a:extLst>
              <a:ext uri="{FF2B5EF4-FFF2-40B4-BE49-F238E27FC236}">
                <a16:creationId xmlns:a16="http://schemas.microsoft.com/office/drawing/2014/main" id="{391AF974-0344-4287-A601-B6CE96362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664">
            <a:off x="5669525" y="4794491"/>
            <a:ext cx="1962115" cy="19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1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AB3EE7F-5794-4A3E-942D-CBE6FB4D4EA2}"/>
              </a:ext>
            </a:extLst>
          </p:cNvPr>
          <p:cNvSpPr/>
          <p:nvPr/>
        </p:nvSpPr>
        <p:spPr>
          <a:xfrm>
            <a:off x="211015" y="1983544"/>
            <a:ext cx="79482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sldjump"/>
              </a:rPr>
              <a:t>NETOČAN ODGOVOR</a:t>
            </a:r>
          </a:p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sldjump"/>
              </a:rPr>
              <a:t>Kliknite ovdje za povratak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7BDB1CBB-4E39-44C5-9699-0CC0C1812D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0"/>
          <a:stretch/>
        </p:blipFill>
        <p:spPr>
          <a:xfrm>
            <a:off x="8342142" y="3043156"/>
            <a:ext cx="3064880" cy="32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4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F5326-DD0D-47FF-9168-1FA3E801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2.Kružnom luku pridružen je samo jedan obodni kut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DBE9D0-CB5B-4F33-8485-5338B2DBF7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hlinkClick r:id="rId2" action="ppaction://hlinksldjump"/>
              </a:rPr>
              <a:t>TOČNO</a:t>
            </a:r>
            <a:endParaRPr lang="hr-HR" sz="4000" dirty="0"/>
          </a:p>
          <a:p>
            <a:r>
              <a:rPr lang="hr-HR" sz="4000" dirty="0">
                <a:hlinkClick r:id="rId3" action="ppaction://hlinksldjump"/>
              </a:rPr>
              <a:t>NETOČNO</a:t>
            </a:r>
            <a:endParaRPr lang="hr-HR" sz="4000" dirty="0"/>
          </a:p>
        </p:txBody>
      </p:sp>
      <p:pic>
        <p:nvPicPr>
          <p:cNvPr id="9" name="Rezervirano mjesto sadržaja 8" descr="Slika na kojoj se prikazuje igra&#10;&#10;Opis je automatski generiran">
            <a:extLst>
              <a:ext uri="{FF2B5EF4-FFF2-40B4-BE49-F238E27FC236}">
                <a16:creationId xmlns:a16="http://schemas.microsoft.com/office/drawing/2014/main" id="{F0DFDD38-849F-4593-A11E-398E4070D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02" y="155833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305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A6C5660-2866-4E96-B394-00BE84951DE0}"/>
              </a:ext>
            </a:extLst>
          </p:cNvPr>
          <p:cNvSpPr/>
          <p:nvPr/>
        </p:nvSpPr>
        <p:spPr>
          <a:xfrm>
            <a:off x="703385" y="1814732"/>
            <a:ext cx="86074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 action="ppaction://hlinksldjump"/>
              </a:rPr>
              <a:t>TOČAN ODGOVOR</a:t>
            </a:r>
          </a:p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 action="ppaction://hlinksldjump"/>
              </a:rPr>
              <a:t>Kliknite ovdje za da</a:t>
            </a:r>
            <a:r>
              <a:rPr lang="hr-H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 action="ppaction://hlinksldjump"/>
              </a:rPr>
              <a:t>lje</a:t>
            </a:r>
            <a:endParaRPr lang="hr-H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7B2E1BDB-0D51-4F74-A0CC-9E5E1B7BF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5"/>
          <a:stretch/>
        </p:blipFill>
        <p:spPr>
          <a:xfrm>
            <a:off x="8019773" y="3429000"/>
            <a:ext cx="3234381" cy="32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D10A466-9D63-47E8-AEE0-40A3CBCFA317}"/>
              </a:ext>
            </a:extLst>
          </p:cNvPr>
          <p:cNvSpPr/>
          <p:nvPr/>
        </p:nvSpPr>
        <p:spPr>
          <a:xfrm>
            <a:off x="365761" y="1491175"/>
            <a:ext cx="95125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sldjump"/>
              </a:rPr>
              <a:t>NETOČAN ODGOVOR</a:t>
            </a:r>
          </a:p>
          <a:p>
            <a:pPr algn="ctr"/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sldjump"/>
              </a:rPr>
              <a:t>Kliknite ovdje za povratak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CE7614FF-CA68-493B-8E54-9E85AF7A4B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/>
          <a:stretch/>
        </p:blipFill>
        <p:spPr>
          <a:xfrm>
            <a:off x="8072541" y="3245501"/>
            <a:ext cx="3753698" cy="37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4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1386F3-0616-4E8D-822D-1323EDEA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3.Obodni kut nad promjerom kružnice jest pravi kut. Ovo 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178545-BC7D-49A3-91FF-35702FCE43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hlinkClick r:id="rId2" action="ppaction://hlinksldjump"/>
              </a:rPr>
              <a:t>Talesov poučak</a:t>
            </a:r>
            <a:endParaRPr lang="hr-HR" sz="3200" dirty="0"/>
          </a:p>
          <a:p>
            <a:r>
              <a:rPr lang="hr-HR" sz="3200" dirty="0">
                <a:hlinkClick r:id="rId3" action="ppaction://hlinksldjump"/>
              </a:rPr>
              <a:t>Arhimedov zakon</a:t>
            </a:r>
            <a:endParaRPr lang="hr-HR" sz="3200" dirty="0"/>
          </a:p>
          <a:p>
            <a:r>
              <a:rPr lang="hr-HR" sz="3200" dirty="0">
                <a:hlinkClick r:id="rId3" action="ppaction://hlinksldjump"/>
              </a:rPr>
              <a:t>Newtonov zakon</a:t>
            </a:r>
            <a:endParaRPr lang="hr-HR" sz="3200" dirty="0"/>
          </a:p>
        </p:txBody>
      </p:sp>
      <p:pic>
        <p:nvPicPr>
          <p:cNvPr id="8" name="Rezervirano mjesto sadržaja 7" descr="Slika na kojoj se prikazuje muškarac, sjedenje, fotografija, gledanje&#10;&#10;Opis je automatski generiran">
            <a:extLst>
              <a:ext uri="{FF2B5EF4-FFF2-40B4-BE49-F238E27FC236}">
                <a16:creationId xmlns:a16="http://schemas.microsoft.com/office/drawing/2014/main" id="{F3BD2FD3-0B79-48C0-965B-2EDA01D904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5" y="1425695"/>
            <a:ext cx="1884264" cy="2330690"/>
          </a:xfrm>
        </p:spPr>
      </p:pic>
      <p:pic>
        <p:nvPicPr>
          <p:cNvPr id="10" name="Slika 9" descr="Slika na kojoj se prikazuje osoba, fotografija, muškarac, crno&#10;&#10;Opis je automatski generiran">
            <a:extLst>
              <a:ext uri="{FF2B5EF4-FFF2-40B4-BE49-F238E27FC236}">
                <a16:creationId xmlns:a16="http://schemas.microsoft.com/office/drawing/2014/main" id="{B74FC393-6087-4FEB-9D8E-917CEFC6B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03" y="2991644"/>
            <a:ext cx="1884264" cy="2095979"/>
          </a:xfrm>
          <a:prstGeom prst="rect">
            <a:avLst/>
          </a:prstGeom>
        </p:spPr>
      </p:pic>
      <p:pic>
        <p:nvPicPr>
          <p:cNvPr id="1026" name="Picture 2" descr="A Look at a Legendary Genius: Fascinating Facts about Sir Isaac ...">
            <a:extLst>
              <a:ext uri="{FF2B5EF4-FFF2-40B4-BE49-F238E27FC236}">
                <a16:creationId xmlns:a16="http://schemas.microsoft.com/office/drawing/2014/main" id="{7AEE4834-160B-48F5-A95F-E480C896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66" y="417830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78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59412CD-EEFA-4CD4-8449-5E1CAC57B64C}"/>
              </a:ext>
            </a:extLst>
          </p:cNvPr>
          <p:cNvSpPr/>
          <p:nvPr/>
        </p:nvSpPr>
        <p:spPr>
          <a:xfrm>
            <a:off x="1097280" y="1828800"/>
            <a:ext cx="82135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 action="ppaction://hlinksldjump"/>
              </a:rPr>
              <a:t>TOČAN ODGOVOR</a:t>
            </a:r>
          </a:p>
          <a:p>
            <a:pPr algn="ctr"/>
            <a:r>
              <a:rPr lang="hr-H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 action="ppaction://hlinksldjump"/>
              </a:rPr>
              <a:t>Kliknite ovdje za dalje</a:t>
            </a:r>
            <a:endParaRPr lang="hr-HR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A446C5FA-69BC-441A-B34C-D9A316846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2"/>
          <a:stretch/>
        </p:blipFill>
        <p:spPr>
          <a:xfrm>
            <a:off x="8394344" y="3429000"/>
            <a:ext cx="3155231" cy="31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1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C01C68F7-826E-4402-A6C5-C2F3D87E6772}"/>
              </a:ext>
            </a:extLst>
          </p:cNvPr>
          <p:cNvSpPr/>
          <p:nvPr/>
        </p:nvSpPr>
        <p:spPr>
          <a:xfrm>
            <a:off x="787792" y="1927274"/>
            <a:ext cx="90905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2" action="ppaction://hlinksldjump"/>
              </a:rPr>
              <a:t>NETOČAN ODGOVOR</a:t>
            </a:r>
          </a:p>
          <a:p>
            <a:pPr algn="ctr"/>
            <a:r>
              <a:rPr lang="hr-H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sldjump"/>
              </a:rPr>
              <a:t>Kliknite ovdje za povratak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7F465047-D36E-4BAA-B725-183C38403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2"/>
          <a:stretch/>
        </p:blipFill>
        <p:spPr>
          <a:xfrm>
            <a:off x="8412480" y="3524074"/>
            <a:ext cx="3238341" cy="33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B38734-4B23-47BD-80D4-DDC2610F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AED804-4711-4238-BF5A-58BE5669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sz="4000" b="1" dirty="0"/>
              <a:t>POLARNI KRUGOVI</a:t>
            </a:r>
          </a:p>
          <a:p>
            <a:pPr marL="0" indent="0">
              <a:buNone/>
            </a:pPr>
            <a:r>
              <a:rPr lang="hr-HR" sz="3200" dirty="0"/>
              <a:t>Polarni krugovi još se nazivaju i Arktički i Antarktički</a:t>
            </a:r>
          </a:p>
          <a:p>
            <a:pPr marL="0" indent="0">
              <a:buNone/>
            </a:pPr>
            <a:r>
              <a:rPr lang="hr-HR" sz="3200" dirty="0"/>
              <a:t>krug. Nalaze se na sjevernoj i južnoj polutki na 66,56°</a:t>
            </a:r>
          </a:p>
          <a:p>
            <a:pPr marL="0" indent="0">
              <a:buNone/>
            </a:pPr>
            <a:r>
              <a:rPr lang="hr-HR" sz="3200" dirty="0"/>
              <a:t>kutne udaljenosti od ekvatora. To je paralela</a:t>
            </a:r>
          </a:p>
          <a:p>
            <a:pPr marL="0" indent="0">
              <a:buNone/>
            </a:pPr>
            <a:r>
              <a:rPr lang="hr-HR" sz="3200" dirty="0"/>
              <a:t>koja spaja sve točke na kojima u vrijeme </a:t>
            </a:r>
          </a:p>
          <a:p>
            <a:pPr marL="0" indent="0">
              <a:buNone/>
            </a:pPr>
            <a:r>
              <a:rPr lang="hr-HR" sz="3200" dirty="0"/>
              <a:t>suncostaja  Sunce više ne izlazi ,odnosno</a:t>
            </a:r>
          </a:p>
          <a:p>
            <a:pPr marL="0" indent="0">
              <a:buNone/>
            </a:pPr>
            <a:r>
              <a:rPr lang="hr-HR" sz="3200" dirty="0"/>
              <a:t>ne zalazi.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CD089F5-CE2F-48C4-9600-CEB179D01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849" y="3684383"/>
            <a:ext cx="2828778" cy="30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94295A2-91CA-4B03-A215-8F6898E5E5B0}"/>
              </a:ext>
            </a:extLst>
          </p:cNvPr>
          <p:cNvSpPr/>
          <p:nvPr/>
        </p:nvSpPr>
        <p:spPr>
          <a:xfrm>
            <a:off x="2616591" y="450166"/>
            <a:ext cx="69072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KRAJ</a:t>
            </a:r>
            <a:endParaRPr lang="hr-HR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My Thoughts on the Smile | Kissable Zebra Lips and Other Things">
            <a:extLst>
              <a:ext uri="{FF2B5EF4-FFF2-40B4-BE49-F238E27FC236}">
                <a16:creationId xmlns:a16="http://schemas.microsoft.com/office/drawing/2014/main" id="{0E717764-1AB7-4584-823F-21D024EF7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66" y="1709866"/>
            <a:ext cx="5205260" cy="46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053843-6839-4BE4-98EB-1703209C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KRUG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609434-B298-4E0F-A048-B67F02027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19312"/>
            <a:ext cx="7217352" cy="4271888"/>
          </a:xfrm>
        </p:spPr>
        <p:txBody>
          <a:bodyPr>
            <a:normAutofit/>
          </a:bodyPr>
          <a:lstStyle/>
          <a:p>
            <a:r>
              <a:rPr lang="hr-HR" sz="3200" dirty="0"/>
              <a:t>KRUG- dio ravnine omeđen kružnicom</a:t>
            </a:r>
          </a:p>
          <a:p>
            <a:pPr marL="0" indent="0">
              <a:buNone/>
            </a:pPr>
            <a:r>
              <a:rPr lang="hr-HR" sz="3200" dirty="0"/>
              <a:t>S-središte kruga</a:t>
            </a:r>
          </a:p>
          <a:p>
            <a:pPr marL="0" indent="0">
              <a:buNone/>
            </a:pPr>
            <a:r>
              <a:rPr lang="hr-HR" sz="3200" dirty="0"/>
              <a:t> r-polumjer (radijus) kruga</a:t>
            </a:r>
          </a:p>
          <a:p>
            <a:pPr marL="0" indent="0">
              <a:buNone/>
            </a:pPr>
            <a:r>
              <a:rPr lang="hr-HR" sz="3200" dirty="0"/>
              <a:t>d-promjer (dijametar) kruga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                                          K (</a:t>
            </a:r>
            <a:r>
              <a:rPr lang="hr-HR" sz="3200" dirty="0" err="1"/>
              <a:t>S,r</a:t>
            </a:r>
            <a:r>
              <a:rPr lang="hr-HR" sz="3200" dirty="0"/>
              <a:t>)</a:t>
            </a:r>
          </a:p>
        </p:txBody>
      </p:sp>
      <p:pic>
        <p:nvPicPr>
          <p:cNvPr id="5" name="Slika 4" descr="Slika na kojoj se prikazuje crtež, sat&#10;&#10;Opis je automatski generiran">
            <a:extLst>
              <a:ext uri="{FF2B5EF4-FFF2-40B4-BE49-F238E27FC236}">
                <a16:creationId xmlns:a16="http://schemas.microsoft.com/office/drawing/2014/main" id="{8BC9D6BB-66A4-4299-95C6-14FF12657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82" y="2386501"/>
            <a:ext cx="4174687" cy="41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ED2A8-ADAF-4793-B976-060B1B0D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KRUŽNICA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A653F-D0EB-456F-AA45-CFF355F9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8686" cy="4351338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KRUŽNICA –skup svih točaka ravnine</a:t>
            </a:r>
          </a:p>
          <a:p>
            <a:pPr marL="0" indent="0">
              <a:buNone/>
            </a:pPr>
            <a:r>
              <a:rPr lang="hr-HR" sz="3200" dirty="0"/>
              <a:t>koje su jednako udaljene od zadane točke (središta S)</a:t>
            </a:r>
          </a:p>
          <a:p>
            <a:pPr marL="0" indent="0">
              <a:buNone/>
            </a:pPr>
            <a:r>
              <a:rPr lang="hr-HR" sz="3200" dirty="0"/>
              <a:t>S-središte kružnice</a:t>
            </a:r>
          </a:p>
          <a:p>
            <a:pPr marL="0" indent="0">
              <a:buNone/>
            </a:pPr>
            <a:r>
              <a:rPr lang="hr-HR" sz="3200" dirty="0"/>
              <a:t>r-polumjer (radijus) kružnice</a:t>
            </a:r>
          </a:p>
          <a:p>
            <a:pPr marL="0" indent="0">
              <a:buNone/>
            </a:pPr>
            <a:r>
              <a:rPr lang="hr-HR" sz="3200" dirty="0"/>
              <a:t>d-promjer (dijametar) kružnice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                                                              k(</a:t>
            </a:r>
            <a:r>
              <a:rPr lang="hr-HR" sz="3200" dirty="0" err="1"/>
              <a:t>S,r</a:t>
            </a:r>
            <a:r>
              <a:rPr lang="hr-HR" sz="3200" dirty="0"/>
              <a:t>)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5" name="Slika 4" descr="Slika na kojoj se prikazuje objekt, svjetiljka, zrcalo, sat&#10;&#10;Opis je automatski generiran">
            <a:extLst>
              <a:ext uri="{FF2B5EF4-FFF2-40B4-BE49-F238E27FC236}">
                <a16:creationId xmlns:a16="http://schemas.microsoft.com/office/drawing/2014/main" id="{98AA9477-ABE9-4742-8495-97B03F076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78" y="2994000"/>
            <a:ext cx="3845522" cy="30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3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DE9BCD-1543-460B-ABA8-CEDB557C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KRUGA I KRUŽNICE (1)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5A6565-590B-4406-9EF6-88DF32AC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29025" cy="4351338"/>
          </a:xfrm>
        </p:spPr>
        <p:txBody>
          <a:bodyPr>
            <a:normAutofit fontScale="25000" lnSpcReduction="20000"/>
          </a:bodyPr>
          <a:lstStyle/>
          <a:p>
            <a:r>
              <a:rPr lang="hr-HR" sz="12800" dirty="0"/>
              <a:t>TETIVA –dužina čije krajnje točke pripadaju kružnici  </a:t>
            </a:r>
          </a:p>
          <a:p>
            <a:r>
              <a:rPr lang="hr-HR" sz="12800" dirty="0"/>
              <a:t>Najdulja tetiva je promjer.</a:t>
            </a:r>
          </a:p>
          <a:p>
            <a:r>
              <a:rPr lang="hr-HR" sz="12800" dirty="0"/>
              <a:t>Krajnje točke tetive dijele kružnicu na dva kružna luka</a:t>
            </a:r>
          </a:p>
          <a:p>
            <a:endParaRPr lang="hr-HR" sz="12800" dirty="0"/>
          </a:p>
          <a:p>
            <a:endParaRPr lang="hr-HR" sz="12800" dirty="0"/>
          </a:p>
          <a:p>
            <a:r>
              <a:rPr lang="hr-HR" sz="12800" dirty="0"/>
              <a:t>KRUŽNI LUK-dio kružnice omeđen dvjema točkama kružnice</a:t>
            </a:r>
          </a:p>
          <a:p>
            <a:endParaRPr lang="hr-HR" sz="11200" dirty="0"/>
          </a:p>
          <a:p>
            <a:endParaRPr lang="hr-HR" sz="11200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lvl="0" indent="0">
              <a:buNone/>
            </a:pPr>
            <a:r>
              <a:rPr lang="hr-HR" dirty="0">
                <a:solidFill>
                  <a:prstClr val="black"/>
                </a:solidFill>
              </a:rPr>
              <a:t>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endParaRPr lang="hr-HR" sz="2400" dirty="0"/>
          </a:p>
          <a:p>
            <a:endParaRPr lang="hr-HR" sz="2400" dirty="0"/>
          </a:p>
          <a:p>
            <a:endParaRPr lang="hr-HR" sz="3200" dirty="0"/>
          </a:p>
          <a:p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5" name="Slika 4" descr="Slika na kojoj se prikazuje muškarac, skijanje, crveno&#10;&#10;Opis je automatski generiran">
            <a:extLst>
              <a:ext uri="{FF2B5EF4-FFF2-40B4-BE49-F238E27FC236}">
                <a16:creationId xmlns:a16="http://schemas.microsoft.com/office/drawing/2014/main" id="{27AC588C-DBE2-42F7-9B2C-BFA499C7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422" y="1136432"/>
            <a:ext cx="2366735" cy="2117899"/>
          </a:xfrm>
          <a:prstGeom prst="rect">
            <a:avLst/>
          </a:prstGeom>
        </p:spPr>
      </p:pic>
      <p:pic>
        <p:nvPicPr>
          <p:cNvPr id="7" name="Slika 6" descr="Slika na kojoj se prikazuje objekt, crtež, sat, igra&#10;&#10;Opis je automatski generiran">
            <a:extLst>
              <a:ext uri="{FF2B5EF4-FFF2-40B4-BE49-F238E27FC236}">
                <a16:creationId xmlns:a16="http://schemas.microsoft.com/office/drawing/2014/main" id="{B5E6BDA7-26AB-4A39-A190-35659D5A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4" y="3881530"/>
            <a:ext cx="2372933" cy="211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E5A63-D388-40E6-8F87-4F9A7D9C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KRUGA I KRUŽNCE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79D522-1B85-4768-B13E-687953E54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0046" cy="4351338"/>
          </a:xfrm>
        </p:spPr>
        <p:txBody>
          <a:bodyPr>
            <a:normAutofit/>
          </a:bodyPr>
          <a:lstStyle/>
          <a:p>
            <a:r>
              <a:rPr lang="hr-HR" sz="3200" dirty="0"/>
              <a:t>KRUŽNI ODSJEČAK – dio kruga omeđen tetivom i pripadnim kružnim lukom</a:t>
            </a:r>
          </a:p>
          <a:p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r>
              <a:rPr lang="hr-HR" sz="3200" dirty="0"/>
              <a:t>KRUŽNI ISJEČAK-dio kruga omeđen dvama polumjerima i pripadnim kružnim lukom</a:t>
            </a:r>
          </a:p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F8716732-55E8-42E9-8A6A-F78F948F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96" y="1027906"/>
            <a:ext cx="2546252" cy="2391508"/>
          </a:xfrm>
          <a:prstGeom prst="rect">
            <a:avLst/>
          </a:prstGeom>
        </p:spPr>
      </p:pic>
      <p:pic>
        <p:nvPicPr>
          <p:cNvPr id="9" name="Slika 8" descr="Slika na kojoj se prikazuje crtež, sat&#10;&#10;Opis je automatski generiran">
            <a:extLst>
              <a:ext uri="{FF2B5EF4-FFF2-40B4-BE49-F238E27FC236}">
                <a16:creationId xmlns:a16="http://schemas.microsoft.com/office/drawing/2014/main" id="{E0EF5ED6-C08D-4B98-A260-2C1EEEAFC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96" y="3692504"/>
            <a:ext cx="2719006" cy="26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3D9ED-CF72-4268-8E01-779EF1F0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DIJELOVI KRUGA I KRUŽNICE (3)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BE3A75-0448-4D4C-B788-1E69971A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29865" cy="4486275"/>
          </a:xfrm>
        </p:spPr>
        <p:txBody>
          <a:bodyPr>
            <a:normAutofit/>
          </a:bodyPr>
          <a:lstStyle/>
          <a:p>
            <a:r>
              <a:rPr lang="hr-HR" sz="3200" dirty="0"/>
              <a:t>POLUKRUG-dio kruga omeđen promjerom i </a:t>
            </a:r>
            <a:r>
              <a:rPr lang="hr-HR" sz="3200" dirty="0" err="1"/>
              <a:t>polukružnicom</a:t>
            </a:r>
            <a:r>
              <a:rPr lang="hr-HR" sz="3200" dirty="0"/>
              <a:t> </a:t>
            </a:r>
          </a:p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POLUKRUŽNICA-kružni luk omeđen krajnjim točkama promjera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1481E085-0869-4B2A-A661-D78EEA89F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5" y="1284068"/>
            <a:ext cx="2881972" cy="2293034"/>
          </a:xfrm>
          <a:prstGeom prst="rect">
            <a:avLst/>
          </a:prstGeom>
        </p:spPr>
      </p:pic>
      <p:pic>
        <p:nvPicPr>
          <p:cNvPr id="7" name="Slika 6" descr="Slika na kojoj se prikazuje objekt, svjetiljka, zrcalo, crtež&#10;&#10;Opis je automatski generiran">
            <a:extLst>
              <a:ext uri="{FF2B5EF4-FFF2-40B4-BE49-F238E27FC236}">
                <a16:creationId xmlns:a16="http://schemas.microsoft.com/office/drawing/2014/main" id="{EE388FEC-65B7-4CCD-A5B6-33D066203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 r="13812"/>
          <a:stretch/>
        </p:blipFill>
        <p:spPr>
          <a:xfrm>
            <a:off x="6049857" y="3883929"/>
            <a:ext cx="3318387" cy="22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39F0B1-45CA-4F35-B869-7D95D847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MEĐUSOBNI POLOŽAJI KRUŽNICE I PRAVCA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D6A4FC-F56F-4269-AA17-7B45C978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6497" cy="4351338"/>
          </a:xfrm>
        </p:spPr>
        <p:txBody>
          <a:bodyPr>
            <a:normAutofit/>
          </a:bodyPr>
          <a:lstStyle/>
          <a:p>
            <a:r>
              <a:rPr lang="hr-HR" sz="3200" dirty="0"/>
              <a:t>SEKANTA-pravac koji siječe kružnicu u dvije točke</a:t>
            </a:r>
          </a:p>
          <a:p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TANGENTA-okomica na polumjer koji spaja središte kružnice S </a:t>
            </a:r>
            <a:r>
              <a:rPr lang="hr-HR" sz="3200" dirty="0" err="1"/>
              <a:t>s</a:t>
            </a:r>
            <a:r>
              <a:rPr lang="hr-HR" sz="3200" dirty="0"/>
              <a:t> </a:t>
            </a:r>
            <a:r>
              <a:rPr lang="hr-HR" sz="3200" dirty="0" err="1"/>
              <a:t>diralištem</a:t>
            </a:r>
            <a:r>
              <a:rPr lang="hr-HR" sz="3200" dirty="0"/>
              <a:t> D .</a:t>
            </a:r>
          </a:p>
          <a:p>
            <a:endParaRPr lang="hr-HR" sz="3200" dirty="0"/>
          </a:p>
        </p:txBody>
      </p:sp>
      <p:pic>
        <p:nvPicPr>
          <p:cNvPr id="5" name="Slika 4" descr="Slika na kojoj se prikazuje igra&#10;&#10;Opis je automatski generiran">
            <a:extLst>
              <a:ext uri="{FF2B5EF4-FFF2-40B4-BE49-F238E27FC236}">
                <a16:creationId xmlns:a16="http://schemas.microsoft.com/office/drawing/2014/main" id="{D286071D-B36D-4D90-8A87-D7BD2A56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21" y="1586660"/>
            <a:ext cx="2154653" cy="1946369"/>
          </a:xfrm>
          <a:prstGeom prst="rect">
            <a:avLst/>
          </a:prstGeom>
        </p:spPr>
      </p:pic>
      <p:pic>
        <p:nvPicPr>
          <p:cNvPr id="7" name="Slika 6" descr="Slika na kojoj se prikazuje muškarac, skijanje, bijelo, zrak&#10;&#10;Opis je automatski generiran">
            <a:extLst>
              <a:ext uri="{FF2B5EF4-FFF2-40B4-BE49-F238E27FC236}">
                <a16:creationId xmlns:a16="http://schemas.microsoft.com/office/drawing/2014/main" id="{860E9C40-7698-4860-AC05-8DF94E6D2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15540"/>
          <a:stretch/>
        </p:blipFill>
        <p:spPr>
          <a:xfrm>
            <a:off x="7344697" y="3429000"/>
            <a:ext cx="2713703" cy="2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751D2-052E-424D-90E2-05C5D660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MEĐUSOBNI POLOŽAJI DVIJU KRUŽNICA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D20516-E3E9-4FB5-B84B-60CDD077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307"/>
            <a:ext cx="11353800" cy="5188742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400" dirty="0"/>
              <a:t>                                                                                                                     </a:t>
            </a:r>
            <a:r>
              <a:rPr lang="hr-HR" sz="1400" dirty="0"/>
              <a:t>          DVIJE ZAJEDNIČKE TOČKE</a:t>
            </a:r>
            <a:endParaRPr lang="hr-HR" sz="2400" dirty="0"/>
          </a:p>
          <a:p>
            <a:pPr marL="0" indent="0">
              <a:buNone/>
            </a:pPr>
            <a:r>
              <a:rPr lang="hr-HR" sz="1400" dirty="0"/>
              <a:t>    NEMA ZAJEDNIČKIH TOČAKA                                                    JEDNA ZAJEDNIČKA TOČKA  IZVANA                                            </a:t>
            </a:r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endParaRPr lang="hr-HR" sz="1400" dirty="0"/>
          </a:p>
          <a:p>
            <a:pPr marL="0" indent="0">
              <a:buNone/>
            </a:pPr>
            <a:r>
              <a:rPr lang="hr-HR" sz="1400" dirty="0"/>
              <a:t> JEDNA ZAJEDIČKA TOČKA IZNUTRA                                                                                                                                       NEMA ZAJEDNIČKIH TOČAKA</a:t>
            </a:r>
          </a:p>
          <a:p>
            <a:pPr marL="0" indent="0">
              <a:buNone/>
            </a:pPr>
            <a:r>
              <a:rPr lang="hr-HR" sz="1400" dirty="0"/>
              <a:t>                                                                                                       NEMA  ZAJEDNIČKIH TOČAKA                                             (KONCENTRIČNE KRUŽNICE)</a:t>
            </a:r>
          </a:p>
        </p:txBody>
      </p:sp>
      <p:sp>
        <p:nvSpPr>
          <p:cNvPr id="4" name="Dijagram toka: Poveznik 3">
            <a:extLst>
              <a:ext uri="{FF2B5EF4-FFF2-40B4-BE49-F238E27FC236}">
                <a16:creationId xmlns:a16="http://schemas.microsoft.com/office/drawing/2014/main" id="{9FF12053-2392-413A-BB87-896A0AD060A2}"/>
              </a:ext>
            </a:extLst>
          </p:cNvPr>
          <p:cNvSpPr/>
          <p:nvPr/>
        </p:nvSpPr>
        <p:spPr>
          <a:xfrm>
            <a:off x="838200" y="1761025"/>
            <a:ext cx="1871003" cy="178659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ijagram toka: Poveznik 4">
            <a:extLst>
              <a:ext uri="{FF2B5EF4-FFF2-40B4-BE49-F238E27FC236}">
                <a16:creationId xmlns:a16="http://schemas.microsoft.com/office/drawing/2014/main" id="{F903DD14-2612-46F5-B01F-ABB302AF8C32}"/>
              </a:ext>
            </a:extLst>
          </p:cNvPr>
          <p:cNvSpPr/>
          <p:nvPr/>
        </p:nvSpPr>
        <p:spPr>
          <a:xfrm>
            <a:off x="2930181" y="2001129"/>
            <a:ext cx="1472420" cy="14278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ijagram toka: Poveznik 5">
            <a:extLst>
              <a:ext uri="{FF2B5EF4-FFF2-40B4-BE49-F238E27FC236}">
                <a16:creationId xmlns:a16="http://schemas.microsoft.com/office/drawing/2014/main" id="{55D0122A-1B16-4C5F-A919-BD6C5DCA20C2}"/>
              </a:ext>
            </a:extLst>
          </p:cNvPr>
          <p:cNvSpPr/>
          <p:nvPr/>
        </p:nvSpPr>
        <p:spPr>
          <a:xfrm>
            <a:off x="5175823" y="1821765"/>
            <a:ext cx="1631852" cy="1607235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Poveznik 6">
            <a:extLst>
              <a:ext uri="{FF2B5EF4-FFF2-40B4-BE49-F238E27FC236}">
                <a16:creationId xmlns:a16="http://schemas.microsoft.com/office/drawing/2014/main" id="{700E3272-304C-49C0-93A2-B56CD71E5DA5}"/>
              </a:ext>
            </a:extLst>
          </p:cNvPr>
          <p:cNvSpPr/>
          <p:nvPr/>
        </p:nvSpPr>
        <p:spPr>
          <a:xfrm>
            <a:off x="6792352" y="2035344"/>
            <a:ext cx="1252026" cy="1237957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ijagram toka: Poveznik 7">
            <a:extLst>
              <a:ext uri="{FF2B5EF4-FFF2-40B4-BE49-F238E27FC236}">
                <a16:creationId xmlns:a16="http://schemas.microsoft.com/office/drawing/2014/main" id="{1FA4ADBC-A450-401F-93D2-9F8A0AE23F3D}"/>
              </a:ext>
            </a:extLst>
          </p:cNvPr>
          <p:cNvSpPr/>
          <p:nvPr/>
        </p:nvSpPr>
        <p:spPr>
          <a:xfrm>
            <a:off x="1077351" y="4272107"/>
            <a:ext cx="1631852" cy="1607235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Dijagram toka: Poveznik 8">
            <a:extLst>
              <a:ext uri="{FF2B5EF4-FFF2-40B4-BE49-F238E27FC236}">
                <a16:creationId xmlns:a16="http://schemas.microsoft.com/office/drawing/2014/main" id="{075FE1B3-09D9-4B52-AFF4-99155D589EC5}"/>
              </a:ext>
            </a:extLst>
          </p:cNvPr>
          <p:cNvSpPr/>
          <p:nvPr/>
        </p:nvSpPr>
        <p:spPr>
          <a:xfrm>
            <a:off x="1106658" y="4611489"/>
            <a:ext cx="985914" cy="970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Dijagram toka: Poveznik 9">
            <a:extLst>
              <a:ext uri="{FF2B5EF4-FFF2-40B4-BE49-F238E27FC236}">
                <a16:creationId xmlns:a16="http://schemas.microsoft.com/office/drawing/2014/main" id="{80508124-B45E-458D-9A6D-0BED21EE2AFC}"/>
              </a:ext>
            </a:extLst>
          </p:cNvPr>
          <p:cNvSpPr/>
          <p:nvPr/>
        </p:nvSpPr>
        <p:spPr>
          <a:xfrm>
            <a:off x="5139397" y="4149732"/>
            <a:ext cx="1913206" cy="185198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ijagram toka: Poveznik 10">
            <a:extLst>
              <a:ext uri="{FF2B5EF4-FFF2-40B4-BE49-F238E27FC236}">
                <a16:creationId xmlns:a16="http://schemas.microsoft.com/office/drawing/2014/main" id="{AC016078-13AD-486F-BA9F-582A05C27B82}"/>
              </a:ext>
            </a:extLst>
          </p:cNvPr>
          <p:cNvSpPr/>
          <p:nvPr/>
        </p:nvSpPr>
        <p:spPr>
          <a:xfrm>
            <a:off x="5305865" y="4590388"/>
            <a:ext cx="1069145" cy="10128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ijagram toka: Poveznik 11">
            <a:extLst>
              <a:ext uri="{FF2B5EF4-FFF2-40B4-BE49-F238E27FC236}">
                <a16:creationId xmlns:a16="http://schemas.microsoft.com/office/drawing/2014/main" id="{72DF0586-7F23-491B-91E5-B772CF16B104}"/>
              </a:ext>
            </a:extLst>
          </p:cNvPr>
          <p:cNvSpPr/>
          <p:nvPr/>
        </p:nvSpPr>
        <p:spPr>
          <a:xfrm>
            <a:off x="8952865" y="4206480"/>
            <a:ext cx="1913206" cy="185198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ijagram toka: Poveznik 12">
            <a:extLst>
              <a:ext uri="{FF2B5EF4-FFF2-40B4-BE49-F238E27FC236}">
                <a16:creationId xmlns:a16="http://schemas.microsoft.com/office/drawing/2014/main" id="{3CE0DA10-1CC4-4FF3-B737-FD3B5FFDD2F3}"/>
              </a:ext>
            </a:extLst>
          </p:cNvPr>
          <p:cNvSpPr/>
          <p:nvPr/>
        </p:nvSpPr>
        <p:spPr>
          <a:xfrm>
            <a:off x="9424133" y="4661680"/>
            <a:ext cx="970671" cy="941582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EE241EA1-B55A-4623-B9E0-8AA3B75D6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1426998"/>
            <a:ext cx="2200313" cy="2002350"/>
          </a:xfrm>
          <a:prstGeom prst="rect">
            <a:avLst/>
          </a:prstGeom>
        </p:spPr>
      </p:pic>
      <p:sp>
        <p:nvSpPr>
          <p:cNvPr id="16" name="Dijagram toka: Poveznik 15">
            <a:extLst>
              <a:ext uri="{FF2B5EF4-FFF2-40B4-BE49-F238E27FC236}">
                <a16:creationId xmlns:a16="http://schemas.microsoft.com/office/drawing/2014/main" id="{0480BA02-3B6B-46C7-8121-BB2654DF045C}"/>
              </a:ext>
            </a:extLst>
          </p:cNvPr>
          <p:cNvSpPr/>
          <p:nvPr/>
        </p:nvSpPr>
        <p:spPr>
          <a:xfrm>
            <a:off x="6751539" y="2567119"/>
            <a:ext cx="81626" cy="1198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Dijagram toka: Poveznik 16">
            <a:extLst>
              <a:ext uri="{FF2B5EF4-FFF2-40B4-BE49-F238E27FC236}">
                <a16:creationId xmlns:a16="http://schemas.microsoft.com/office/drawing/2014/main" id="{4232551A-426A-434F-8C29-2AB85B0E842B}"/>
              </a:ext>
            </a:extLst>
          </p:cNvPr>
          <p:cNvSpPr/>
          <p:nvPr/>
        </p:nvSpPr>
        <p:spPr>
          <a:xfrm>
            <a:off x="9929348" y="2532407"/>
            <a:ext cx="110199" cy="6942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Dijagram toka: Poveznik 17">
            <a:extLst>
              <a:ext uri="{FF2B5EF4-FFF2-40B4-BE49-F238E27FC236}">
                <a16:creationId xmlns:a16="http://schemas.microsoft.com/office/drawing/2014/main" id="{A2BAE185-4826-430A-BF15-A9E9E85884FE}"/>
              </a:ext>
            </a:extLst>
          </p:cNvPr>
          <p:cNvSpPr/>
          <p:nvPr/>
        </p:nvSpPr>
        <p:spPr>
          <a:xfrm flipV="1">
            <a:off x="10301848" y="2133940"/>
            <a:ext cx="82064" cy="655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Dijagram toka: Poveznik 18">
            <a:extLst>
              <a:ext uri="{FF2B5EF4-FFF2-40B4-BE49-F238E27FC236}">
                <a16:creationId xmlns:a16="http://schemas.microsoft.com/office/drawing/2014/main" id="{54A804BE-9A81-4A6D-BB47-496F43AD6707}"/>
              </a:ext>
            </a:extLst>
          </p:cNvPr>
          <p:cNvSpPr/>
          <p:nvPr/>
        </p:nvSpPr>
        <p:spPr>
          <a:xfrm flipH="1">
            <a:off x="1060935" y="5121437"/>
            <a:ext cx="45719" cy="1117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548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758</Words>
  <Application>Microsoft Office PowerPoint</Application>
  <PresentationFormat>Široki zaslon</PresentationFormat>
  <Paragraphs>152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sustava Office</vt:lpstr>
      <vt:lpstr>Krug i kružnica  </vt:lpstr>
      <vt:lpstr>Krug i kružnica u svakodnevnom životu</vt:lpstr>
      <vt:lpstr>KRUG</vt:lpstr>
      <vt:lpstr>KRUŽNICA</vt:lpstr>
      <vt:lpstr>DIJELOVI KRUGA I KRUŽNICE (1)</vt:lpstr>
      <vt:lpstr>DIJELOVI KRUGA I KRUŽNCE (2)</vt:lpstr>
      <vt:lpstr>DIJELOVI KRUGA I KRUŽNICE (3)</vt:lpstr>
      <vt:lpstr>MEĐUSOBNI POLOŽAJI KRUŽNICE I PRAVCA</vt:lpstr>
      <vt:lpstr>MEĐUSOBNI POLOŽAJI DVIJU KRUŽNICA</vt:lpstr>
      <vt:lpstr> SREDIŠNJI I OBODNI KUT</vt:lpstr>
      <vt:lpstr>TALESOV POUČAK</vt:lpstr>
      <vt:lpstr>DULJINA KRUŽNICE I OPSEG KRUGA</vt:lpstr>
      <vt:lpstr>DULJINA KUŽNOG LUKA</vt:lpstr>
      <vt:lpstr>POVRŠINA </vt:lpstr>
      <vt:lpstr>PRIMJENA ZNANJA –ZADATCI </vt:lpstr>
      <vt:lpstr>PowerPoint prezentacija</vt:lpstr>
      <vt:lpstr>PowerPoint prezentacija</vt:lpstr>
      <vt:lpstr>1. Kružnica pripada krugu</vt:lpstr>
      <vt:lpstr>PowerPoint prezentacija</vt:lpstr>
      <vt:lpstr>PowerPoint prezentacija</vt:lpstr>
      <vt:lpstr>2.Kružnom luku pridružen je samo jedan obodni kut</vt:lpstr>
      <vt:lpstr>PowerPoint prezentacija</vt:lpstr>
      <vt:lpstr>PowerPoint prezentacija</vt:lpstr>
      <vt:lpstr>3.Obodni kut nad promjerom kružnice jest pravi kut. Ovo je:</vt:lpstr>
      <vt:lpstr>PowerPoint prezentacija</vt:lpstr>
      <vt:lpstr>PowerPoint prezentacija</vt:lpstr>
      <vt:lpstr>ZANIMLJIVOST…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Krug i kružnica</dc:title>
  <dc:creator>anja anić-bare</dc:creator>
  <cp:lastModifiedBy>Marija Mijač</cp:lastModifiedBy>
  <cp:revision>16</cp:revision>
  <dcterms:created xsi:type="dcterms:W3CDTF">2020-04-16T17:50:26Z</dcterms:created>
  <dcterms:modified xsi:type="dcterms:W3CDTF">2020-04-25T08:33:50Z</dcterms:modified>
</cp:coreProperties>
</file>