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81" d="100"/>
          <a:sy n="81" d="100"/>
        </p:scale>
        <p:origin x="91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14C8DE-8981-4D63-98FF-772577E208E7}" type="datetimeFigureOut">
              <a:rPr lang="hr-HR" smtClean="0"/>
              <a:t>25.4.2020.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3909D0-BEBB-4F10-AA32-5999DD87D00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Krug  i kružnica u svakodnevnome životu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Mladen Grgić</a:t>
            </a:r>
          </a:p>
          <a:p>
            <a:r>
              <a:rPr lang="hr-HR" dirty="0"/>
              <a:t>7.d</a:t>
            </a:r>
          </a:p>
        </p:txBody>
      </p:sp>
    </p:spTree>
    <p:extLst>
      <p:ext uri="{BB962C8B-B14F-4D97-AF65-F5344CB8AC3E}">
        <p14:creationId xmlns:p14="http://schemas.microsoft.com/office/powerpoint/2010/main" val="3342001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dirty="0"/>
              <a:t>3.o</a:t>
            </a:r>
            <a:r>
              <a:rPr lang="hr-HR" baseline="-25000" dirty="0"/>
              <a:t>1</a:t>
            </a:r>
            <a:r>
              <a:rPr lang="hr-HR" dirty="0"/>
              <a:t>=11.8m               r</a:t>
            </a:r>
            <a:r>
              <a:rPr lang="hr-HR" baseline="-25000" dirty="0"/>
              <a:t>1</a:t>
            </a:r>
            <a:r>
              <a:rPr lang="hr-HR" dirty="0"/>
              <a:t>=o</a:t>
            </a:r>
            <a:r>
              <a:rPr lang="hr-HR" baseline="-25000" dirty="0"/>
              <a:t>1</a:t>
            </a:r>
            <a:r>
              <a:rPr lang="hr-HR" dirty="0"/>
              <a:t>/2𝜋                                        r</a:t>
            </a:r>
            <a:r>
              <a:rPr lang="hr-HR" baseline="-25000" dirty="0"/>
              <a:t>2</a:t>
            </a:r>
            <a:r>
              <a:rPr lang="hr-HR" dirty="0"/>
              <a:t>=r</a:t>
            </a:r>
            <a:r>
              <a:rPr lang="hr-HR" baseline="-25000" dirty="0"/>
              <a:t>1</a:t>
            </a:r>
            <a:r>
              <a:rPr lang="hr-HR" dirty="0"/>
              <a:t> - </a:t>
            </a:r>
            <a:r>
              <a:rPr lang="el-GR" dirty="0"/>
              <a:t>Δ</a:t>
            </a:r>
            <a:r>
              <a:rPr lang="hr-HR" dirty="0"/>
              <a:t>r</a:t>
            </a:r>
          </a:p>
          <a:p>
            <a:pPr marL="0" indent="0">
              <a:buNone/>
            </a:pPr>
            <a:r>
              <a:rPr lang="hr-HR" dirty="0"/>
              <a:t>  </a:t>
            </a:r>
            <a:r>
              <a:rPr lang="el-GR" dirty="0"/>
              <a:t>Δ</a:t>
            </a:r>
            <a:r>
              <a:rPr lang="hr-HR" dirty="0"/>
              <a:t>r=0.6m                  r</a:t>
            </a:r>
            <a:r>
              <a:rPr lang="hr-HR" baseline="-25000" dirty="0"/>
              <a:t>1</a:t>
            </a:r>
            <a:r>
              <a:rPr lang="hr-HR" dirty="0"/>
              <a:t>=11.8m/6.28m                           r</a:t>
            </a:r>
            <a:r>
              <a:rPr lang="hr-HR" baseline="-25000" dirty="0"/>
              <a:t>2</a:t>
            </a:r>
            <a:r>
              <a:rPr lang="hr-HR" dirty="0"/>
              <a:t>= 1.87m – 0.6m</a:t>
            </a:r>
          </a:p>
          <a:p>
            <a:pPr marL="0" indent="0">
              <a:buNone/>
            </a:pPr>
            <a:r>
              <a:rPr lang="hr-HR" dirty="0"/>
              <a:t>  a=1m                       r</a:t>
            </a:r>
            <a:r>
              <a:rPr lang="hr-HR" baseline="-25000" dirty="0"/>
              <a:t>1</a:t>
            </a:r>
            <a:r>
              <a:rPr lang="hr-HR" dirty="0"/>
              <a:t>=1.87m                                       r</a:t>
            </a:r>
            <a:r>
              <a:rPr lang="hr-HR" baseline="-25000" dirty="0"/>
              <a:t>2</a:t>
            </a:r>
            <a:r>
              <a:rPr lang="hr-HR" dirty="0"/>
              <a:t>=1.27m</a:t>
            </a:r>
          </a:p>
          <a:p>
            <a:pPr marL="0" indent="0">
              <a:buNone/>
            </a:pPr>
            <a:r>
              <a:rPr lang="hr-HR" dirty="0"/>
              <a:t>  P</a:t>
            </a:r>
            <a:r>
              <a:rPr lang="hr-HR" baseline="-25000" dirty="0"/>
              <a:t>m</a:t>
            </a:r>
            <a:r>
              <a:rPr lang="hr-HR" dirty="0"/>
              <a:t>=?                   </a:t>
            </a:r>
            <a:endParaRPr lang="hr-HR" baseline="-25000" dirty="0"/>
          </a:p>
          <a:p>
            <a:pPr marL="0" indent="0">
              <a:buNone/>
            </a:pPr>
            <a:r>
              <a:rPr lang="hr-HR" dirty="0"/>
              <a:t>  P</a:t>
            </a:r>
            <a:r>
              <a:rPr lang="hr-HR" baseline="-25000" dirty="0"/>
              <a:t>t</a:t>
            </a:r>
            <a:r>
              <a:rPr lang="hr-HR" dirty="0"/>
              <a:t> =?                         P</a:t>
            </a:r>
            <a:r>
              <a:rPr lang="hr-HR" baseline="-25000" dirty="0"/>
              <a:t>m</a:t>
            </a:r>
            <a:r>
              <a:rPr lang="hr-HR" dirty="0"/>
              <a:t>=(r</a:t>
            </a:r>
            <a:r>
              <a:rPr lang="hr-HR" baseline="-25000" dirty="0"/>
              <a:t>1</a:t>
            </a:r>
            <a:r>
              <a:rPr lang="hr-HR" baseline="30000" dirty="0"/>
              <a:t>2</a:t>
            </a:r>
            <a:r>
              <a:rPr lang="hr-HR" dirty="0"/>
              <a:t> – r</a:t>
            </a:r>
            <a:r>
              <a:rPr lang="hr-HR" baseline="-25000" dirty="0"/>
              <a:t>2</a:t>
            </a:r>
            <a:r>
              <a:rPr lang="hr-HR" baseline="30000" dirty="0"/>
              <a:t>2</a:t>
            </a:r>
            <a:r>
              <a:rPr lang="hr-HR" dirty="0"/>
              <a:t>) 𝜋</a:t>
            </a:r>
          </a:p>
          <a:p>
            <a:pPr marL="0" indent="0">
              <a:buNone/>
            </a:pPr>
            <a:r>
              <a:rPr lang="hr-HR" dirty="0"/>
              <a:t>                                   P</a:t>
            </a:r>
            <a:r>
              <a:rPr lang="hr-HR" baseline="-25000" dirty="0"/>
              <a:t>m</a:t>
            </a:r>
            <a:r>
              <a:rPr lang="hr-HR" dirty="0"/>
              <a:t>=(1.87</a:t>
            </a:r>
            <a:r>
              <a:rPr lang="hr-HR" baseline="30000" dirty="0"/>
              <a:t>2</a:t>
            </a:r>
            <a:r>
              <a:rPr lang="hr-HR" dirty="0"/>
              <a:t>  - 1.27</a:t>
            </a:r>
            <a:r>
              <a:rPr lang="hr-HR" baseline="30000" dirty="0"/>
              <a:t>2</a:t>
            </a:r>
            <a:r>
              <a:rPr lang="hr-HR" dirty="0"/>
              <a:t>)  ∙  3.14               </a:t>
            </a:r>
          </a:p>
          <a:p>
            <a:pPr marL="0" indent="0">
              <a:buNone/>
            </a:pPr>
            <a:r>
              <a:rPr lang="hr-HR" dirty="0"/>
              <a:t>                                   P</a:t>
            </a:r>
            <a:r>
              <a:rPr lang="hr-HR" baseline="-25000" dirty="0"/>
              <a:t>m</a:t>
            </a:r>
            <a:r>
              <a:rPr lang="hr-HR" dirty="0"/>
              <a:t>=(3.469 – 1.612) ∙ 3.14</a:t>
            </a:r>
          </a:p>
          <a:p>
            <a:pPr marL="0" indent="0">
              <a:buNone/>
            </a:pPr>
            <a:r>
              <a:rPr lang="hr-HR" dirty="0"/>
              <a:t>                                   P</a:t>
            </a:r>
            <a:r>
              <a:rPr lang="hr-HR" baseline="-25000" dirty="0"/>
              <a:t>m</a:t>
            </a:r>
            <a:r>
              <a:rPr lang="hr-HR" dirty="0"/>
              <a:t>=1.884m</a:t>
            </a:r>
            <a:r>
              <a:rPr lang="hr-HR" baseline="30000" dirty="0"/>
              <a:t>2</a:t>
            </a:r>
            <a:r>
              <a:rPr lang="hr-HR" dirty="0"/>
              <a:t> ∙ 3.14                                plava boja- maćuhice</a:t>
            </a:r>
          </a:p>
          <a:p>
            <a:pPr marL="0" indent="0">
              <a:buNone/>
            </a:pPr>
            <a:r>
              <a:rPr lang="hr-HR" dirty="0"/>
              <a:t>                                   P</a:t>
            </a:r>
            <a:r>
              <a:rPr lang="hr-HR" baseline="-25000" dirty="0"/>
              <a:t>m</a:t>
            </a:r>
            <a:r>
              <a:rPr lang="hr-HR" dirty="0"/>
              <a:t>=5.915m</a:t>
            </a:r>
            <a:r>
              <a:rPr lang="hr-HR" baseline="30000" dirty="0"/>
              <a:t>2                                                                </a:t>
            </a:r>
            <a:r>
              <a:rPr lang="hr-HR" dirty="0"/>
              <a:t> crvena boja- tratinčice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    bijela boja- spomenik</a:t>
            </a:r>
          </a:p>
          <a:p>
            <a:pPr marL="0" indent="0">
              <a:buNone/>
            </a:pPr>
            <a:r>
              <a:rPr lang="hr-HR" dirty="0"/>
              <a:t>                                   P</a:t>
            </a:r>
            <a:r>
              <a:rPr lang="hr-HR" baseline="-25000" dirty="0"/>
              <a:t>t</a:t>
            </a:r>
            <a:r>
              <a:rPr lang="hr-HR" dirty="0"/>
              <a:t>=r</a:t>
            </a:r>
            <a:r>
              <a:rPr lang="hr-HR" baseline="-25000" dirty="0"/>
              <a:t>2</a:t>
            </a:r>
            <a:r>
              <a:rPr lang="hr-HR" baseline="30000" dirty="0"/>
              <a:t>2</a:t>
            </a:r>
            <a:r>
              <a:rPr lang="hr-HR" dirty="0"/>
              <a:t> 𝜋 – a</a:t>
            </a:r>
            <a:r>
              <a:rPr lang="hr-HR" baseline="30000" dirty="0"/>
              <a:t>2</a:t>
            </a:r>
          </a:p>
          <a:p>
            <a:pPr marL="0" indent="0">
              <a:buNone/>
            </a:pPr>
            <a:r>
              <a:rPr lang="hr-HR" baseline="30000" dirty="0"/>
              <a:t>                                                     </a:t>
            </a:r>
            <a:r>
              <a:rPr lang="hr-HR" dirty="0"/>
              <a:t>P</a:t>
            </a:r>
            <a:r>
              <a:rPr lang="hr-HR" baseline="-25000" dirty="0"/>
              <a:t>t</a:t>
            </a:r>
            <a:r>
              <a:rPr lang="hr-HR" dirty="0"/>
              <a:t>=1.27</a:t>
            </a:r>
            <a:r>
              <a:rPr lang="hr-HR" baseline="30000" dirty="0"/>
              <a:t>2</a:t>
            </a:r>
            <a:r>
              <a:rPr lang="hr-HR" dirty="0"/>
              <a:t> ∙ 3.14 - 1</a:t>
            </a:r>
            <a:r>
              <a:rPr lang="hr-HR" baseline="30000" dirty="0"/>
              <a:t>2</a:t>
            </a:r>
          </a:p>
          <a:p>
            <a:pPr marL="0" indent="0">
              <a:buNone/>
            </a:pPr>
            <a:r>
              <a:rPr lang="hr-HR" dirty="0"/>
              <a:t>                                   P</a:t>
            </a:r>
            <a:r>
              <a:rPr lang="hr-HR" baseline="-25000" dirty="0"/>
              <a:t>t</a:t>
            </a:r>
            <a:r>
              <a:rPr lang="hr-HR" dirty="0"/>
              <a:t>=1.612 ∙ 3.14 - 1</a:t>
            </a:r>
          </a:p>
          <a:p>
            <a:pPr marL="0" indent="0">
              <a:buNone/>
            </a:pPr>
            <a:r>
              <a:rPr lang="hr-HR" dirty="0"/>
              <a:t>                                   P</a:t>
            </a:r>
            <a:r>
              <a:rPr lang="hr-HR" baseline="-25000" dirty="0"/>
              <a:t>t</a:t>
            </a:r>
            <a:r>
              <a:rPr lang="hr-HR" dirty="0"/>
              <a:t>=5.064- 1            </a:t>
            </a:r>
          </a:p>
          <a:p>
            <a:pPr marL="0" indent="0">
              <a:buNone/>
            </a:pPr>
            <a:r>
              <a:rPr lang="hr-HR" sz="1900" dirty="0"/>
              <a:t>                                     </a:t>
            </a:r>
            <a:r>
              <a:rPr lang="hr-HR" dirty="0"/>
              <a:t>           P</a:t>
            </a:r>
            <a:r>
              <a:rPr lang="hr-HR" baseline="-25000" dirty="0"/>
              <a:t>t</a:t>
            </a:r>
            <a:r>
              <a:rPr lang="hr-HR" dirty="0"/>
              <a:t>=4.064m</a:t>
            </a:r>
            <a:r>
              <a:rPr lang="hr-HR" baseline="30000" dirty="0"/>
              <a:t>2</a:t>
            </a:r>
            <a:r>
              <a:rPr lang="hr-HR" dirty="0"/>
              <a:t>     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Zadatci</a:t>
            </a:r>
          </a:p>
        </p:txBody>
      </p:sp>
      <p:sp>
        <p:nvSpPr>
          <p:cNvPr id="4" name="Elipsa 3"/>
          <p:cNvSpPr/>
          <p:nvPr/>
        </p:nvSpPr>
        <p:spPr>
          <a:xfrm>
            <a:off x="6732240" y="4509120"/>
            <a:ext cx="2088232" cy="201622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Elipsa 4"/>
          <p:cNvSpPr/>
          <p:nvPr/>
        </p:nvSpPr>
        <p:spPr>
          <a:xfrm>
            <a:off x="7092280" y="4905164"/>
            <a:ext cx="1368152" cy="122413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7560332" y="5301208"/>
            <a:ext cx="43204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662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Logotip mnogih tvrtki je u obliku kruga.</a:t>
            </a:r>
          </a:p>
          <a:p>
            <a:r>
              <a:rPr lang="hr-HR" dirty="0"/>
              <a:t>Logotip njemačke automobilske tvrtke Mercedes-</a:t>
            </a:r>
            <a:r>
              <a:rPr lang="hr-HR" dirty="0" err="1"/>
              <a:t>Benz</a:t>
            </a:r>
            <a:r>
              <a:rPr lang="hr-HR" dirty="0"/>
              <a:t> ima logo koji jako sliči sinjskoj alki.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Zanimljivosti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33664"/>
            <a:ext cx="455029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3375002" cy="28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816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Logotipovi</a:t>
            </a:r>
            <a:r>
              <a:rPr lang="hr-HR" dirty="0"/>
              <a:t> poznatih automobilskih tvrtki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3321309" cy="186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409645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83" y="3997090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96863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93" y="4221088"/>
            <a:ext cx="2375575" cy="237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83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Kružnica - skup svih točaka ravnine jednako udaljenih od točke S - središta kružnice</a:t>
            </a:r>
          </a:p>
          <a:p>
            <a:r>
              <a:rPr lang="hr-HR" dirty="0"/>
              <a:t>Dio ravnine omeđen kružnicom naziva se krug</a:t>
            </a:r>
          </a:p>
          <a:p>
            <a:r>
              <a:rPr lang="hr-HR" dirty="0"/>
              <a:t>Koncentrične kružnice – kružnice koje imaju zajedničko središte</a:t>
            </a:r>
          </a:p>
          <a:p>
            <a:r>
              <a:rPr lang="hr-HR" dirty="0"/>
              <a:t>Dio ravnine omeđen dvjema koncentričnim kružnicama naziva se kružni vijenac</a:t>
            </a:r>
          </a:p>
          <a:p>
            <a:r>
              <a:rPr lang="hr-HR" dirty="0"/>
              <a:t>o=2r</a:t>
            </a:r>
            <a:r>
              <a:rPr lang="el-GR" dirty="0"/>
              <a:t>𝜋</a:t>
            </a:r>
            <a:r>
              <a:rPr lang="hr-HR" dirty="0"/>
              <a:t>    P=r</a:t>
            </a:r>
            <a:r>
              <a:rPr lang="hr-HR" sz="2800" baseline="30000" dirty="0"/>
              <a:t>2</a:t>
            </a:r>
            <a:r>
              <a:rPr lang="hr-HR" dirty="0"/>
              <a:t>𝜋    </a:t>
            </a:r>
            <a:r>
              <a:rPr lang="hr-HR" dirty="0" err="1"/>
              <a:t>P</a:t>
            </a:r>
            <a:r>
              <a:rPr lang="hr-HR" baseline="-25000" dirty="0" err="1"/>
              <a:t>kv</a:t>
            </a:r>
            <a:r>
              <a:rPr lang="hr-HR" dirty="0"/>
              <a:t>=r</a:t>
            </a:r>
            <a:r>
              <a:rPr lang="hr-HR" baseline="-25000" dirty="0"/>
              <a:t>1</a:t>
            </a:r>
            <a:r>
              <a:rPr lang="hr-HR" baseline="30000" dirty="0"/>
              <a:t>2</a:t>
            </a:r>
            <a:r>
              <a:rPr lang="hr-HR" dirty="0"/>
              <a:t>𝜋-r</a:t>
            </a:r>
            <a:r>
              <a:rPr lang="hr-HR" baseline="-25000" dirty="0"/>
              <a:t>2</a:t>
            </a:r>
            <a:r>
              <a:rPr lang="hr-HR" baseline="30000" dirty="0"/>
              <a:t>2</a:t>
            </a:r>
            <a:r>
              <a:rPr lang="hr-HR" dirty="0"/>
              <a:t> 𝜋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Podsjetimo se…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96744"/>
            <a:ext cx="2510408" cy="196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01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Sinjska alka trči se od 1715. godine u čast pobjede nad Turcima.</a:t>
            </a:r>
          </a:p>
          <a:p>
            <a:r>
              <a:rPr lang="hr-HR" dirty="0"/>
              <a:t>Junaci Sinjske krajine nadmeću se, jašući na konjima u skidanju alke.</a:t>
            </a:r>
          </a:p>
          <a:p>
            <a:r>
              <a:rPr lang="hr-HR" dirty="0"/>
              <a:t>Alka je kolut napravljen od dvaju metalnih obruča sa zajedničkim središtem</a:t>
            </a:r>
          </a:p>
          <a:p>
            <a:r>
              <a:rPr lang="hr-HR" dirty="0"/>
              <a:t>d</a:t>
            </a:r>
            <a:r>
              <a:rPr lang="hr-HR" baseline="-25000" dirty="0"/>
              <a:t>1</a:t>
            </a:r>
            <a:r>
              <a:rPr lang="hr-HR" dirty="0"/>
              <a:t>= 131.7mm                r</a:t>
            </a:r>
            <a:r>
              <a:rPr lang="hr-HR" baseline="-25000" dirty="0"/>
              <a:t>1</a:t>
            </a:r>
            <a:r>
              <a:rPr lang="hr-HR" dirty="0"/>
              <a:t>= 65.85mm  </a:t>
            </a:r>
          </a:p>
          <a:p>
            <a:r>
              <a:rPr lang="hr-HR" dirty="0"/>
              <a:t>o</a:t>
            </a:r>
            <a:r>
              <a:rPr lang="hr-HR" baseline="-25000" dirty="0"/>
              <a:t>1</a:t>
            </a:r>
            <a:r>
              <a:rPr lang="hr-HR" dirty="0"/>
              <a:t>= 2r</a:t>
            </a:r>
            <a:r>
              <a:rPr lang="hr-HR" baseline="-25000" dirty="0"/>
              <a:t>1</a:t>
            </a:r>
            <a:r>
              <a:rPr lang="hr-HR" dirty="0"/>
              <a:t> 𝜋                        P</a:t>
            </a:r>
            <a:r>
              <a:rPr lang="hr-HR" baseline="-25000" dirty="0"/>
              <a:t>1</a:t>
            </a:r>
            <a:r>
              <a:rPr lang="hr-HR" dirty="0"/>
              <a:t>=r</a:t>
            </a:r>
            <a:r>
              <a:rPr lang="hr-HR" baseline="-25000" dirty="0"/>
              <a:t>1</a:t>
            </a:r>
            <a:r>
              <a:rPr lang="hr-HR" baseline="30000" dirty="0"/>
              <a:t>2</a:t>
            </a:r>
            <a:r>
              <a:rPr lang="hr-HR" dirty="0"/>
              <a:t>𝜋</a:t>
            </a:r>
          </a:p>
          <a:p>
            <a:pPr marL="0" indent="0">
              <a:buNone/>
            </a:pPr>
            <a:r>
              <a:rPr lang="hr-HR" dirty="0"/>
              <a:t>    o</a:t>
            </a:r>
            <a:r>
              <a:rPr lang="hr-HR" baseline="-25000" dirty="0"/>
              <a:t>1</a:t>
            </a:r>
            <a:r>
              <a:rPr lang="hr-HR" dirty="0"/>
              <a:t>= 131.7mm ∙ 3.14     P</a:t>
            </a:r>
            <a:r>
              <a:rPr lang="hr-HR" baseline="-25000" dirty="0"/>
              <a:t>1</a:t>
            </a:r>
            <a:r>
              <a:rPr lang="hr-HR" dirty="0"/>
              <a:t>= (65.85mm)</a:t>
            </a:r>
            <a:r>
              <a:rPr lang="hr-HR" baseline="30000" dirty="0"/>
              <a:t>2</a:t>
            </a:r>
            <a:r>
              <a:rPr lang="hr-HR" dirty="0"/>
              <a:t> ∙  3.14</a:t>
            </a:r>
          </a:p>
          <a:p>
            <a:pPr marL="0" indent="0">
              <a:buNone/>
            </a:pPr>
            <a:r>
              <a:rPr lang="hr-HR" dirty="0"/>
              <a:t>    o</a:t>
            </a:r>
            <a:r>
              <a:rPr lang="hr-HR" baseline="-25000" dirty="0"/>
              <a:t>1</a:t>
            </a:r>
            <a:r>
              <a:rPr lang="hr-HR" dirty="0"/>
              <a:t>= 413.54mm              P</a:t>
            </a:r>
            <a:r>
              <a:rPr lang="hr-HR" baseline="-25000" dirty="0"/>
              <a:t>1</a:t>
            </a:r>
            <a:r>
              <a:rPr lang="hr-HR" dirty="0"/>
              <a:t>=  4336.22∙3.14</a:t>
            </a:r>
            <a:r>
              <a:rPr lang="hr-HR" baseline="30000" dirty="0"/>
              <a:t>                                                                                 			                     </a:t>
            </a:r>
            <a:r>
              <a:rPr lang="hr-HR" dirty="0"/>
              <a:t>P</a:t>
            </a:r>
            <a:r>
              <a:rPr lang="hr-HR" baseline="-25000" dirty="0"/>
              <a:t>1</a:t>
            </a:r>
            <a:r>
              <a:rPr lang="hr-HR" dirty="0"/>
              <a:t> =13615.74mm</a:t>
            </a:r>
            <a:r>
              <a:rPr lang="hr-HR" baseline="30000" dirty="0"/>
              <a:t>2</a:t>
            </a:r>
          </a:p>
          <a:p>
            <a:pPr marL="0" indent="0">
              <a:buNone/>
            </a:pPr>
            <a:endParaRPr lang="hr-HR" baseline="-25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Sinjska alka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603448"/>
            <a:ext cx="1666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4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d</a:t>
            </a:r>
            <a:r>
              <a:rPr lang="hr-HR" baseline="-25000" dirty="0"/>
              <a:t>2</a:t>
            </a:r>
            <a:r>
              <a:rPr lang="hr-HR" dirty="0"/>
              <a:t>= 35.1mm            r</a:t>
            </a:r>
            <a:r>
              <a:rPr lang="hr-HR" baseline="-25000" dirty="0"/>
              <a:t>2</a:t>
            </a:r>
            <a:r>
              <a:rPr lang="hr-HR" dirty="0"/>
              <a:t>= 17.55mm</a:t>
            </a:r>
          </a:p>
          <a:p>
            <a:pPr marL="0" indent="0">
              <a:buNone/>
            </a:pPr>
            <a:r>
              <a:rPr lang="hr-HR" dirty="0"/>
              <a:t>o</a:t>
            </a:r>
            <a:r>
              <a:rPr lang="hr-HR" baseline="-25000" dirty="0"/>
              <a:t>2</a:t>
            </a:r>
            <a:r>
              <a:rPr lang="hr-HR" dirty="0"/>
              <a:t>=2r</a:t>
            </a:r>
            <a:r>
              <a:rPr lang="hr-HR" baseline="-25000" dirty="0"/>
              <a:t>2</a:t>
            </a:r>
            <a:r>
              <a:rPr lang="hr-HR" dirty="0"/>
              <a:t> 𝜋                      P</a:t>
            </a:r>
            <a:r>
              <a:rPr lang="hr-HR" baseline="-25000" dirty="0"/>
              <a:t>2</a:t>
            </a:r>
            <a:r>
              <a:rPr lang="hr-HR" dirty="0"/>
              <a:t>=r</a:t>
            </a:r>
            <a:r>
              <a:rPr lang="hr-HR" baseline="-25000" dirty="0"/>
              <a:t>2</a:t>
            </a:r>
            <a:r>
              <a:rPr lang="hr-HR" baseline="30000" dirty="0"/>
              <a:t>2</a:t>
            </a:r>
            <a:r>
              <a:rPr lang="hr-HR" dirty="0"/>
              <a:t> 𝜋</a:t>
            </a:r>
          </a:p>
          <a:p>
            <a:pPr marL="0" indent="0">
              <a:buNone/>
            </a:pPr>
            <a:r>
              <a:rPr lang="hr-HR" dirty="0"/>
              <a:t>o</a:t>
            </a:r>
            <a:r>
              <a:rPr lang="hr-HR" baseline="-25000" dirty="0"/>
              <a:t>2</a:t>
            </a:r>
            <a:r>
              <a:rPr lang="hr-HR" dirty="0"/>
              <a:t>=35.1mm ∙ 3.14      P</a:t>
            </a:r>
            <a:r>
              <a:rPr lang="hr-HR" baseline="-25000" dirty="0"/>
              <a:t>2</a:t>
            </a:r>
            <a:r>
              <a:rPr lang="hr-HR" dirty="0"/>
              <a:t>= (17.55mm)</a:t>
            </a:r>
            <a:r>
              <a:rPr lang="hr-HR" baseline="30000" dirty="0"/>
              <a:t>2  </a:t>
            </a:r>
            <a:r>
              <a:rPr lang="hr-HR" dirty="0"/>
              <a:t>∙ 3.14</a:t>
            </a:r>
          </a:p>
          <a:p>
            <a:pPr marL="0" indent="0">
              <a:buNone/>
            </a:pPr>
            <a:r>
              <a:rPr lang="hr-HR" dirty="0"/>
              <a:t>o</a:t>
            </a:r>
            <a:r>
              <a:rPr lang="hr-HR" baseline="-25000" dirty="0"/>
              <a:t>2</a:t>
            </a:r>
            <a:r>
              <a:rPr lang="hr-HR" dirty="0"/>
              <a:t>= 110.214mm          P</a:t>
            </a:r>
            <a:r>
              <a:rPr lang="hr-HR" baseline="-25000" dirty="0"/>
              <a:t>2</a:t>
            </a:r>
            <a:r>
              <a:rPr lang="hr-HR" dirty="0"/>
              <a:t>=308.002 ∙ 3.14</a:t>
            </a:r>
          </a:p>
          <a:p>
            <a:pPr marL="0" indent="0">
              <a:buNone/>
            </a:pPr>
            <a:r>
              <a:rPr lang="hr-HR" dirty="0"/>
              <a:t>                                    P</a:t>
            </a:r>
            <a:r>
              <a:rPr lang="hr-HR" baseline="-25000" dirty="0"/>
              <a:t>2</a:t>
            </a:r>
            <a:r>
              <a:rPr lang="hr-HR" dirty="0"/>
              <a:t>=967.13mm</a:t>
            </a:r>
            <a:r>
              <a:rPr lang="hr-HR" baseline="30000" dirty="0"/>
              <a:t>2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Sinjska alka</a:t>
            </a:r>
          </a:p>
        </p:txBody>
      </p:sp>
    </p:spTree>
    <p:extLst>
      <p:ext uri="{BB962C8B-B14F-4D97-AF65-F5344CB8AC3E}">
        <p14:creationId xmlns:p14="http://schemas.microsoft.com/office/powerpoint/2010/main" val="2922769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Obruči alke međusobno su povezani trima kracima koji idu od jednog obruča prema drugom i dijele prostor između obruča na tri jednaka dijela.</a:t>
            </a:r>
          </a:p>
          <a:p>
            <a:r>
              <a:rPr lang="hr-HR" dirty="0"/>
              <a:t>Pogodak u </a:t>
            </a:r>
            <a:r>
              <a:rPr lang="hr-HR" dirty="0" err="1"/>
              <a:t>sridu</a:t>
            </a:r>
            <a:r>
              <a:rPr lang="hr-HR" dirty="0"/>
              <a:t> nosi 3 punta (boda), gornje polje nosi 2 punta, a dva donja polja po jedan </a:t>
            </a:r>
            <a:r>
              <a:rPr lang="hr-HR" dirty="0" err="1"/>
              <a:t>punat</a:t>
            </a:r>
            <a:endParaRPr lang="hr-HR" dirty="0"/>
          </a:p>
          <a:p>
            <a:pPr marL="109728" indent="0">
              <a:buNone/>
            </a:pPr>
            <a:r>
              <a:rPr lang="hr-HR" dirty="0"/>
              <a:t>  </a:t>
            </a:r>
            <a:r>
              <a:rPr lang="hr-HR" dirty="0" err="1"/>
              <a:t>P</a:t>
            </a:r>
            <a:r>
              <a:rPr lang="hr-HR" baseline="-25000" dirty="0" err="1"/>
              <a:t>kv</a:t>
            </a:r>
            <a:r>
              <a:rPr lang="hr-HR" dirty="0"/>
              <a:t>= (r</a:t>
            </a:r>
            <a:r>
              <a:rPr lang="hr-HR" baseline="-25000" dirty="0"/>
              <a:t>1</a:t>
            </a:r>
            <a:r>
              <a:rPr lang="hr-HR" baseline="30000" dirty="0"/>
              <a:t>2 </a:t>
            </a:r>
            <a:r>
              <a:rPr lang="hr-HR" dirty="0"/>
              <a:t>– r</a:t>
            </a:r>
            <a:r>
              <a:rPr lang="hr-HR" baseline="-25000" dirty="0"/>
              <a:t>2</a:t>
            </a:r>
            <a:r>
              <a:rPr lang="hr-HR" baseline="30000" dirty="0"/>
              <a:t>2</a:t>
            </a:r>
            <a:r>
              <a:rPr lang="hr-HR" dirty="0"/>
              <a:t>) 𝜋 </a:t>
            </a:r>
          </a:p>
          <a:p>
            <a:pPr marL="109728" indent="0">
              <a:buNone/>
            </a:pPr>
            <a:r>
              <a:rPr lang="hr-HR" dirty="0"/>
              <a:t>  </a:t>
            </a:r>
            <a:r>
              <a:rPr lang="hr-HR" dirty="0" err="1"/>
              <a:t>P</a:t>
            </a:r>
            <a:r>
              <a:rPr lang="hr-HR" baseline="-25000" dirty="0" err="1"/>
              <a:t>kv</a:t>
            </a:r>
            <a:r>
              <a:rPr lang="hr-HR" dirty="0"/>
              <a:t>= (4336.22mm</a:t>
            </a:r>
            <a:r>
              <a:rPr lang="hr-HR" baseline="30000" dirty="0"/>
              <a:t>2</a:t>
            </a:r>
            <a:r>
              <a:rPr lang="hr-HR" dirty="0"/>
              <a:t> - 308.002mm</a:t>
            </a:r>
            <a:r>
              <a:rPr lang="hr-HR" baseline="30000" dirty="0"/>
              <a:t>2</a:t>
            </a:r>
            <a:r>
              <a:rPr lang="hr-HR" dirty="0"/>
              <a:t>) ∙ 3.14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dirty="0" err="1"/>
              <a:t>P</a:t>
            </a:r>
            <a:r>
              <a:rPr lang="hr-HR" baseline="-25000" dirty="0" err="1"/>
              <a:t>kv</a:t>
            </a:r>
            <a:r>
              <a:rPr lang="hr-HR" dirty="0"/>
              <a:t>= 4028.218mm</a:t>
            </a:r>
            <a:r>
              <a:rPr lang="hr-HR" baseline="30000" dirty="0"/>
              <a:t>2</a:t>
            </a:r>
            <a:r>
              <a:rPr lang="hr-HR" dirty="0"/>
              <a:t> ∙ 3.14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dirty="0" err="1"/>
              <a:t>P</a:t>
            </a:r>
            <a:r>
              <a:rPr lang="hr-HR" baseline="-25000" dirty="0" err="1"/>
              <a:t>kv</a:t>
            </a:r>
            <a:r>
              <a:rPr lang="hr-HR" dirty="0"/>
              <a:t>=12648.6mm</a:t>
            </a:r>
            <a:r>
              <a:rPr lang="hr-HR" baseline="30000" dirty="0"/>
              <a:t>2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dirty="0" err="1"/>
              <a:t>P</a:t>
            </a:r>
            <a:r>
              <a:rPr lang="hr-HR" baseline="-25000" dirty="0" err="1"/>
              <a:t>kv</a:t>
            </a:r>
            <a:r>
              <a:rPr lang="hr-HR" dirty="0"/>
              <a:t>/3 </a:t>
            </a:r>
            <a:r>
              <a:rPr lang="hr-HR"/>
              <a:t>= 4216.3mm</a:t>
            </a:r>
            <a:r>
              <a:rPr lang="hr-HR" baseline="30000"/>
              <a:t>2</a:t>
            </a:r>
            <a:endParaRPr lang="hr-HR" baseline="-25000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Sinjska alka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3779912" cy="223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03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1. Duljina promjera alke (veći krug) iznosi 13.17cm, a duljina polumjera </a:t>
            </a:r>
            <a:r>
              <a:rPr lang="hr-HR" dirty="0" err="1"/>
              <a:t>sride</a:t>
            </a:r>
            <a:r>
              <a:rPr lang="hr-HR" dirty="0"/>
              <a:t> (manji krug) iznosi 17.55mm</a:t>
            </a:r>
          </a:p>
          <a:p>
            <a:pPr marL="0" indent="0">
              <a:buNone/>
            </a:pPr>
            <a:r>
              <a:rPr lang="hr-HR" dirty="0"/>
              <a:t>      a) Izračunaj površinu koju gađa alkar želeći                    	postići pogodak u </a:t>
            </a:r>
            <a:r>
              <a:rPr lang="hr-HR" dirty="0" err="1"/>
              <a:t>sridu</a:t>
            </a:r>
            <a:r>
              <a:rPr lang="hr-HR" dirty="0"/>
              <a:t>? Koliki je to 	postotak površine alke?</a:t>
            </a:r>
          </a:p>
          <a:p>
            <a:pPr marL="0" indent="0">
              <a:buNone/>
            </a:pPr>
            <a:r>
              <a:rPr lang="hr-HR" dirty="0"/>
              <a:t>     b) Kolika je površina koju gađa alkar da bi 	postigao 1 ili 2 punta? Koliki je to 	postotak 	površine alke?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Zadatci</a:t>
            </a:r>
          </a:p>
        </p:txBody>
      </p:sp>
    </p:spTree>
    <p:extLst>
      <p:ext uri="{BB962C8B-B14F-4D97-AF65-F5344CB8AC3E}">
        <p14:creationId xmlns:p14="http://schemas.microsoft.com/office/powerpoint/2010/main" val="184224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6400" dirty="0"/>
              <a:t>1.a) </a:t>
            </a:r>
          </a:p>
          <a:p>
            <a:pPr marL="0" indent="0">
              <a:buNone/>
            </a:pPr>
            <a:r>
              <a:rPr lang="hr-HR" sz="6400" dirty="0"/>
              <a:t>   r</a:t>
            </a:r>
            <a:r>
              <a:rPr lang="hr-HR" sz="6400" baseline="-25000" dirty="0"/>
              <a:t>2</a:t>
            </a:r>
            <a:r>
              <a:rPr lang="hr-HR" sz="6400" dirty="0"/>
              <a:t>=17.55mm                P</a:t>
            </a:r>
            <a:r>
              <a:rPr lang="hr-HR" sz="6400" baseline="-25000" dirty="0"/>
              <a:t>2</a:t>
            </a:r>
            <a:r>
              <a:rPr lang="hr-HR" sz="6400" dirty="0"/>
              <a:t>=r</a:t>
            </a:r>
            <a:r>
              <a:rPr lang="hr-HR" sz="6400" baseline="-25000" dirty="0"/>
              <a:t>2</a:t>
            </a:r>
            <a:r>
              <a:rPr lang="hr-HR" sz="6400" baseline="30000" dirty="0"/>
              <a:t>2 </a:t>
            </a:r>
            <a:r>
              <a:rPr lang="hr-HR" sz="6400" dirty="0"/>
              <a:t>𝜋                             p%=P</a:t>
            </a:r>
            <a:r>
              <a:rPr lang="hr-HR" sz="6400" baseline="-25000" dirty="0"/>
              <a:t>2</a:t>
            </a:r>
            <a:r>
              <a:rPr lang="hr-HR" sz="6400" dirty="0"/>
              <a:t>/P</a:t>
            </a:r>
            <a:r>
              <a:rPr lang="hr-HR" sz="6400" baseline="-25000" dirty="0"/>
              <a:t>1 </a:t>
            </a:r>
            <a:r>
              <a:rPr lang="hr-HR" sz="6400" dirty="0"/>
              <a:t>∙ 100</a:t>
            </a:r>
          </a:p>
          <a:p>
            <a:pPr marL="0" indent="0">
              <a:buNone/>
            </a:pPr>
            <a:r>
              <a:rPr lang="hr-HR" sz="6400" baseline="30000" dirty="0"/>
              <a:t> </a:t>
            </a:r>
            <a:r>
              <a:rPr lang="hr-HR" sz="6400" dirty="0"/>
              <a:t>  </a:t>
            </a:r>
            <a:r>
              <a:rPr lang="hr-HR" sz="6400" baseline="-25000" dirty="0"/>
              <a:t> </a:t>
            </a:r>
            <a:r>
              <a:rPr lang="hr-HR" sz="6400" dirty="0"/>
              <a:t>P</a:t>
            </a:r>
            <a:r>
              <a:rPr lang="hr-HR" sz="6400" baseline="-25000" dirty="0"/>
              <a:t>1</a:t>
            </a:r>
            <a:r>
              <a:rPr lang="hr-HR" sz="6400" dirty="0"/>
              <a:t>=13615.74mm</a:t>
            </a:r>
            <a:r>
              <a:rPr lang="hr-HR" sz="6400" baseline="30000" dirty="0"/>
              <a:t>2            </a:t>
            </a:r>
            <a:r>
              <a:rPr lang="hr-HR" sz="6400" dirty="0"/>
              <a:t>P</a:t>
            </a:r>
            <a:r>
              <a:rPr lang="hr-HR" sz="6400" baseline="-25000" dirty="0"/>
              <a:t>2</a:t>
            </a:r>
            <a:r>
              <a:rPr lang="hr-HR" sz="6400" dirty="0"/>
              <a:t>=(17.55mm)</a:t>
            </a:r>
            <a:r>
              <a:rPr lang="hr-HR" sz="6400" baseline="30000" dirty="0"/>
              <a:t>2  </a:t>
            </a:r>
            <a:r>
              <a:rPr lang="hr-HR" sz="6400" dirty="0"/>
              <a:t>∙  3.14     p%=967.13/13615.75 ∙ 100</a:t>
            </a:r>
          </a:p>
          <a:p>
            <a:pPr marL="0" indent="0">
              <a:buNone/>
            </a:pPr>
            <a:r>
              <a:rPr lang="hr-HR" sz="6400" dirty="0"/>
              <a:t>   P</a:t>
            </a:r>
            <a:r>
              <a:rPr lang="hr-HR" sz="6400" baseline="-25000" dirty="0"/>
              <a:t>2</a:t>
            </a:r>
            <a:r>
              <a:rPr lang="hr-HR" sz="6400" dirty="0"/>
              <a:t>=?                             P</a:t>
            </a:r>
            <a:r>
              <a:rPr lang="hr-HR" sz="6400" baseline="-25000" dirty="0"/>
              <a:t>2</a:t>
            </a:r>
            <a:r>
              <a:rPr lang="hr-HR" sz="6400" dirty="0"/>
              <a:t>=308.002mm</a:t>
            </a:r>
            <a:r>
              <a:rPr lang="hr-HR" sz="6400" baseline="30000" dirty="0"/>
              <a:t>2 </a:t>
            </a:r>
            <a:r>
              <a:rPr lang="hr-HR" sz="6400" dirty="0"/>
              <a:t>∙ 3.14     p%=7.1%</a:t>
            </a:r>
          </a:p>
          <a:p>
            <a:pPr marL="0" indent="0">
              <a:buNone/>
            </a:pPr>
            <a:r>
              <a:rPr lang="hr-HR" sz="6400" dirty="0"/>
              <a:t>   p%=?                            P</a:t>
            </a:r>
            <a:r>
              <a:rPr lang="hr-HR" sz="6400" baseline="-25000" dirty="0"/>
              <a:t>2</a:t>
            </a:r>
            <a:r>
              <a:rPr lang="hr-HR" sz="6400" dirty="0"/>
              <a:t>=967.13mm</a:t>
            </a:r>
            <a:r>
              <a:rPr lang="hr-HR" sz="6400" baseline="30000" dirty="0"/>
              <a:t>2</a:t>
            </a:r>
            <a:endParaRPr lang="hr-HR" sz="6400" baseline="-25000" dirty="0"/>
          </a:p>
          <a:p>
            <a:pPr marL="0" indent="0">
              <a:buNone/>
            </a:pPr>
            <a:r>
              <a:rPr lang="hr-HR" sz="6400" dirty="0"/>
              <a:t> </a:t>
            </a:r>
          </a:p>
          <a:p>
            <a:pPr marL="0" indent="0">
              <a:buNone/>
            </a:pPr>
            <a:endParaRPr lang="hr-HR" sz="6400" dirty="0"/>
          </a:p>
          <a:p>
            <a:pPr marL="0" indent="0">
              <a:buNone/>
            </a:pPr>
            <a:r>
              <a:rPr lang="hr-HR" sz="6400" dirty="0"/>
              <a:t>Za pogodak u </a:t>
            </a:r>
            <a:r>
              <a:rPr lang="hr-HR" sz="6400" dirty="0" err="1"/>
              <a:t>sridu</a:t>
            </a:r>
            <a:r>
              <a:rPr lang="hr-HR" sz="6400" dirty="0"/>
              <a:t> alkar gađa površinu od 967.13mm</a:t>
            </a:r>
            <a:r>
              <a:rPr lang="hr-HR" sz="6400" baseline="30000" dirty="0"/>
              <a:t>2</a:t>
            </a:r>
            <a:r>
              <a:rPr lang="hr-HR" sz="6400" dirty="0"/>
              <a:t> tj. 7.1% površine alke.</a:t>
            </a:r>
          </a:p>
          <a:p>
            <a:pPr marL="0" indent="0">
              <a:buNone/>
            </a:pPr>
            <a:r>
              <a:rPr lang="hr-HR" sz="6400" dirty="0"/>
              <a:t> </a:t>
            </a:r>
          </a:p>
          <a:p>
            <a:pPr marL="0" indent="0">
              <a:buNone/>
            </a:pPr>
            <a:r>
              <a:rPr lang="hr-HR" sz="6400" dirty="0"/>
              <a:t> b)</a:t>
            </a:r>
          </a:p>
          <a:p>
            <a:pPr marL="0" indent="0">
              <a:buNone/>
            </a:pPr>
            <a:r>
              <a:rPr lang="hr-HR" sz="6400" dirty="0"/>
              <a:t>   </a:t>
            </a:r>
            <a:r>
              <a:rPr lang="hr-HR" sz="6400" dirty="0" err="1"/>
              <a:t>P</a:t>
            </a:r>
            <a:r>
              <a:rPr lang="hr-HR" sz="6400" baseline="-25000" dirty="0" err="1"/>
              <a:t>kv</a:t>
            </a:r>
            <a:r>
              <a:rPr lang="hr-HR" sz="6400" dirty="0"/>
              <a:t>/3=4216.2mm</a:t>
            </a:r>
            <a:r>
              <a:rPr lang="hr-HR" sz="6400" baseline="30000" dirty="0"/>
              <a:t>2                                               </a:t>
            </a:r>
            <a:r>
              <a:rPr lang="hr-HR" sz="6400" dirty="0"/>
              <a:t>p%=(</a:t>
            </a:r>
            <a:r>
              <a:rPr lang="hr-HR" sz="6400" dirty="0" err="1"/>
              <a:t>P</a:t>
            </a:r>
            <a:r>
              <a:rPr lang="hr-HR" sz="6400" baseline="-25000" dirty="0" err="1"/>
              <a:t>kv</a:t>
            </a:r>
            <a:r>
              <a:rPr lang="hr-HR" sz="6400" dirty="0"/>
              <a:t>/3) / P</a:t>
            </a:r>
            <a:r>
              <a:rPr lang="hr-HR" sz="6400" baseline="-25000" dirty="0"/>
              <a:t>1 </a:t>
            </a:r>
            <a:r>
              <a:rPr lang="hr-HR" sz="6400" dirty="0"/>
              <a:t>∙ 100</a:t>
            </a:r>
            <a:endParaRPr lang="hr-HR" sz="7200" dirty="0"/>
          </a:p>
          <a:p>
            <a:pPr marL="0" indent="0">
              <a:buNone/>
            </a:pPr>
            <a:r>
              <a:rPr lang="hr-HR" sz="6400" dirty="0"/>
              <a:t>   P1=13615.74mm</a:t>
            </a:r>
            <a:r>
              <a:rPr lang="hr-HR" sz="6400" baseline="30000" dirty="0"/>
              <a:t>2</a:t>
            </a:r>
            <a:r>
              <a:rPr lang="hr-HR" sz="6400" dirty="0"/>
              <a:t>                               p%=4216.2/13615.74 ∙ 100</a:t>
            </a:r>
          </a:p>
          <a:p>
            <a:pPr marL="0" indent="0">
              <a:buNone/>
            </a:pPr>
            <a:r>
              <a:rPr lang="hr-HR" sz="6400" dirty="0"/>
              <a:t>   p%=?                                                    p%=30.9%</a:t>
            </a:r>
          </a:p>
          <a:p>
            <a:pPr marL="0" indent="0">
              <a:buNone/>
            </a:pPr>
            <a:endParaRPr lang="hr-HR" sz="6400" dirty="0"/>
          </a:p>
          <a:p>
            <a:pPr marL="0" indent="0">
              <a:buNone/>
            </a:pPr>
            <a:r>
              <a:rPr lang="hr-HR" sz="6400" dirty="0"/>
              <a:t>Da bi postigao 1 ili 2 punta alkar gađa površinu od 4216.2mm</a:t>
            </a:r>
            <a:r>
              <a:rPr lang="hr-HR" sz="6400" baseline="30000" dirty="0"/>
              <a:t>2</a:t>
            </a:r>
            <a:r>
              <a:rPr lang="hr-HR" sz="6400" dirty="0"/>
              <a:t> ili 30.9% površine alke.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                                           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Zadatci</a:t>
            </a:r>
          </a:p>
        </p:txBody>
      </p:sp>
    </p:spTree>
    <p:extLst>
      <p:ext uri="{BB962C8B-B14F-4D97-AF65-F5344CB8AC3E}">
        <p14:creationId xmlns:p14="http://schemas.microsoft.com/office/powerpoint/2010/main" val="247021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/>
              <a:t>2. Dva alkara se pripremaju za alku jašući jedan vanjskim, a drugi unutarnjim rubom kružne staze široke 25m . Za koliko se razlikuju njihovi putovi nakon 10 krugova ako je opseg vanjskog ruba staze 785m?</a:t>
            </a:r>
          </a:p>
          <a:p>
            <a:pPr marL="0" indent="0">
              <a:buNone/>
            </a:pPr>
            <a:r>
              <a:rPr lang="hr-HR" dirty="0"/>
              <a:t>o</a:t>
            </a:r>
            <a:r>
              <a:rPr lang="hr-HR" baseline="-25000" dirty="0"/>
              <a:t>1</a:t>
            </a:r>
            <a:r>
              <a:rPr lang="hr-HR" dirty="0"/>
              <a:t>=785m</a:t>
            </a:r>
          </a:p>
          <a:p>
            <a:pPr marL="0" indent="0">
              <a:buNone/>
            </a:pPr>
            <a:r>
              <a:rPr lang="hr-HR" dirty="0"/>
              <a:t>r</a:t>
            </a:r>
            <a:r>
              <a:rPr lang="hr-HR" baseline="-25000" dirty="0"/>
              <a:t>1</a:t>
            </a:r>
            <a:r>
              <a:rPr lang="hr-HR" dirty="0"/>
              <a:t>- r</a:t>
            </a:r>
            <a:r>
              <a:rPr lang="hr-HR" baseline="-25000" dirty="0"/>
              <a:t>2</a:t>
            </a:r>
            <a:r>
              <a:rPr lang="hr-HR" dirty="0"/>
              <a:t>= 25m         r</a:t>
            </a:r>
            <a:r>
              <a:rPr lang="hr-HR" baseline="-25000" dirty="0"/>
              <a:t>1</a:t>
            </a:r>
            <a:r>
              <a:rPr lang="hr-HR" dirty="0"/>
              <a:t>=o</a:t>
            </a:r>
            <a:r>
              <a:rPr lang="hr-HR" baseline="-25000" dirty="0"/>
              <a:t>1</a:t>
            </a:r>
            <a:r>
              <a:rPr lang="hr-HR" dirty="0"/>
              <a:t>/2 𝜋                   o</a:t>
            </a:r>
            <a:r>
              <a:rPr lang="hr-HR" baseline="-25000" dirty="0"/>
              <a:t>2</a:t>
            </a:r>
            <a:r>
              <a:rPr lang="hr-HR" dirty="0"/>
              <a:t>=2r</a:t>
            </a:r>
            <a:r>
              <a:rPr lang="hr-HR" baseline="-25000" dirty="0"/>
              <a:t>2</a:t>
            </a:r>
            <a:r>
              <a:rPr lang="hr-HR" dirty="0"/>
              <a:t>𝜋</a:t>
            </a:r>
          </a:p>
          <a:p>
            <a:pPr marL="0" indent="0">
              <a:buNone/>
            </a:pPr>
            <a:r>
              <a:rPr lang="hr-HR" dirty="0"/>
              <a:t>n=10                   r</a:t>
            </a:r>
            <a:r>
              <a:rPr lang="hr-HR" baseline="-25000" dirty="0"/>
              <a:t>1</a:t>
            </a:r>
            <a:r>
              <a:rPr lang="hr-HR" dirty="0"/>
              <a:t>=785m/6.28           o</a:t>
            </a:r>
            <a:r>
              <a:rPr lang="hr-HR" baseline="-25000" dirty="0"/>
              <a:t>2</a:t>
            </a:r>
            <a:r>
              <a:rPr lang="hr-HR" dirty="0"/>
              <a:t>=2 ∙ 100m ∙ 3.14</a:t>
            </a:r>
          </a:p>
          <a:p>
            <a:pPr marL="0" indent="0">
              <a:buNone/>
            </a:pPr>
            <a:r>
              <a:rPr lang="hr-HR" dirty="0"/>
              <a:t>r</a:t>
            </a:r>
            <a:r>
              <a:rPr lang="hr-HR" baseline="-25000" dirty="0"/>
              <a:t>1</a:t>
            </a:r>
            <a:r>
              <a:rPr lang="hr-HR" dirty="0"/>
              <a:t>=?                     r</a:t>
            </a:r>
            <a:r>
              <a:rPr lang="hr-HR" baseline="-25000" dirty="0"/>
              <a:t>1</a:t>
            </a:r>
            <a:r>
              <a:rPr lang="hr-HR" dirty="0"/>
              <a:t>=125m                    o</a:t>
            </a:r>
            <a:r>
              <a:rPr lang="hr-HR" baseline="-25000" dirty="0"/>
              <a:t>2</a:t>
            </a:r>
            <a:r>
              <a:rPr lang="hr-HR" dirty="0"/>
              <a:t>=628m</a:t>
            </a:r>
          </a:p>
          <a:p>
            <a:pPr marL="0" indent="0">
              <a:buNone/>
            </a:pPr>
            <a:r>
              <a:rPr lang="hr-HR" dirty="0"/>
              <a:t>r</a:t>
            </a:r>
            <a:r>
              <a:rPr lang="hr-HR" baseline="-25000" dirty="0"/>
              <a:t>2</a:t>
            </a:r>
            <a:r>
              <a:rPr lang="hr-HR" dirty="0"/>
              <a:t>=?                                 </a:t>
            </a:r>
          </a:p>
          <a:p>
            <a:pPr marL="0" indent="0">
              <a:buNone/>
            </a:pPr>
            <a:r>
              <a:rPr lang="hr-HR" dirty="0"/>
              <a:t>o</a:t>
            </a:r>
            <a:r>
              <a:rPr lang="hr-HR" baseline="-25000" dirty="0"/>
              <a:t>2</a:t>
            </a:r>
            <a:r>
              <a:rPr lang="hr-HR" dirty="0"/>
              <a:t>=?                     r</a:t>
            </a:r>
            <a:r>
              <a:rPr lang="hr-HR" baseline="-25000" dirty="0"/>
              <a:t>2</a:t>
            </a:r>
            <a:r>
              <a:rPr lang="hr-HR" dirty="0"/>
              <a:t>=r</a:t>
            </a:r>
            <a:r>
              <a:rPr lang="hr-HR" baseline="-25000" dirty="0"/>
              <a:t>1</a:t>
            </a:r>
            <a:r>
              <a:rPr lang="hr-HR" dirty="0"/>
              <a:t>- 25                   </a:t>
            </a:r>
            <a:r>
              <a:rPr lang="el-GR" dirty="0"/>
              <a:t>Δ</a:t>
            </a:r>
            <a:r>
              <a:rPr lang="hr-HR" dirty="0"/>
              <a:t>l= n ∙ (o</a:t>
            </a:r>
            <a:r>
              <a:rPr lang="hr-HR" baseline="-25000" dirty="0"/>
              <a:t>2 </a:t>
            </a:r>
            <a:r>
              <a:rPr lang="hr-HR" dirty="0"/>
              <a:t>– o</a:t>
            </a:r>
            <a:r>
              <a:rPr lang="hr-HR" baseline="-25000" dirty="0"/>
              <a:t>1</a:t>
            </a:r>
            <a:r>
              <a:rPr lang="hr-HR" dirty="0"/>
              <a:t>)</a:t>
            </a:r>
            <a:endParaRPr lang="hr-HR" baseline="-25000" dirty="0"/>
          </a:p>
          <a:p>
            <a:pPr marL="0" indent="0">
              <a:buNone/>
            </a:pPr>
            <a:r>
              <a:rPr lang="el-GR" b="1" dirty="0"/>
              <a:t>Δ</a:t>
            </a:r>
            <a:r>
              <a:rPr lang="hr-HR" dirty="0"/>
              <a:t>l=?                     r</a:t>
            </a:r>
            <a:r>
              <a:rPr lang="hr-HR" baseline="-25000" dirty="0"/>
              <a:t>2</a:t>
            </a:r>
            <a:r>
              <a:rPr lang="hr-HR" dirty="0"/>
              <a:t>=125m – 25m         </a:t>
            </a:r>
            <a:r>
              <a:rPr lang="el-GR" dirty="0"/>
              <a:t>Δ</a:t>
            </a:r>
            <a:r>
              <a:rPr lang="hr-HR" dirty="0"/>
              <a:t>l= 10 ∙ ( 785m – 628m)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r</a:t>
            </a:r>
            <a:r>
              <a:rPr lang="hr-HR" baseline="-25000" dirty="0"/>
              <a:t>2</a:t>
            </a:r>
            <a:r>
              <a:rPr lang="hr-HR" dirty="0"/>
              <a:t>=100m                    </a:t>
            </a:r>
            <a:r>
              <a:rPr lang="el-GR" dirty="0"/>
              <a:t>Δ</a:t>
            </a:r>
            <a:r>
              <a:rPr lang="hr-HR" dirty="0"/>
              <a:t>l= 10 ∙ 157m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</a:t>
            </a:r>
            <a:r>
              <a:rPr lang="el-GR" dirty="0"/>
              <a:t>Δ</a:t>
            </a:r>
            <a:r>
              <a:rPr lang="hr-HR" dirty="0"/>
              <a:t>l=1570m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Nakon 10 krugova putovi alkara razlikuju se za 1570m.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Zadatci</a:t>
            </a:r>
          </a:p>
        </p:txBody>
      </p:sp>
    </p:spTree>
    <p:extLst>
      <p:ext uri="{BB962C8B-B14F-4D97-AF65-F5344CB8AC3E}">
        <p14:creationId xmlns:p14="http://schemas.microsoft.com/office/powerpoint/2010/main" val="336155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3.U našem parku postoji gredica sa spomenikom fra Luji Marunu oko kojeg je posađeno cvijeće u dva koncentrična kruga. Vrpcom sam izmjerio opseg vanjskog kruga 11.8m, širinu kružnog vijenca 60cm, a postolje spomenika je kvadrat a=1m.Kolika je površina kružnog vijenca posađenog maćuhicama (vanjski krug), a kolika je površina posađena tratinčicama (unutarnji krug) ?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Zadatci</a:t>
            </a:r>
          </a:p>
        </p:txBody>
      </p:sp>
    </p:spTree>
    <p:extLst>
      <p:ext uri="{BB962C8B-B14F-4D97-AF65-F5344CB8AC3E}">
        <p14:creationId xmlns:p14="http://schemas.microsoft.com/office/powerpoint/2010/main" val="411336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</TotalTime>
  <Words>788</Words>
  <Application>Microsoft Office PowerPoint</Application>
  <PresentationFormat>Prikaz na zaslonu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Lucida Sans Unicode</vt:lpstr>
      <vt:lpstr>Verdana</vt:lpstr>
      <vt:lpstr>Wingdings 2</vt:lpstr>
      <vt:lpstr>Wingdings 3</vt:lpstr>
      <vt:lpstr>Gomilanje</vt:lpstr>
      <vt:lpstr>Krug  i kružnica u svakodnevnome životu </vt:lpstr>
      <vt:lpstr>Podsjetimo se…</vt:lpstr>
      <vt:lpstr>Sinjska alka</vt:lpstr>
      <vt:lpstr>Sinjska alka</vt:lpstr>
      <vt:lpstr>Sinjska alka</vt:lpstr>
      <vt:lpstr>Zadatci</vt:lpstr>
      <vt:lpstr>Zadatci</vt:lpstr>
      <vt:lpstr>Zadatci</vt:lpstr>
      <vt:lpstr>Zadatci</vt:lpstr>
      <vt:lpstr>Zadatci</vt:lpstr>
      <vt:lpstr>Zanimljivosti</vt:lpstr>
      <vt:lpstr>Logotipovi poznatih automobilskih tvrtki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Krug i kružnica u svakodnevnome životu</dc:title>
  <dc:creator>Windows User</dc:creator>
  <cp:lastModifiedBy>Marija Mijač</cp:lastModifiedBy>
  <cp:revision>30</cp:revision>
  <dcterms:created xsi:type="dcterms:W3CDTF">2020-04-21T14:57:59Z</dcterms:created>
  <dcterms:modified xsi:type="dcterms:W3CDTF">2020-04-25T08:09:42Z</dcterms:modified>
</cp:coreProperties>
</file>