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5679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097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760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970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821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3178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8076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971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795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856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209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1FB43-724D-437A-A5E8-1D673BA80D2D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525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nifestiranje.com/ebilten-hvala" TargetMode="External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creativecommons.org/licenses/by-sa/3.0/" TargetMode="Externa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zjzle.org.rs/savetovaliste-za-odvikavanje-od-pusenja/" TargetMode="External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creativecommons.org/licenses/by-nc-nd/3.0/" TargetMode="Externa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alkandiskurs.com/2019/06/12/izaberi-zdravlje-a-ne-duhan/" TargetMode="External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ndystravelblog.boardingarea.com/2016/10/19/you-can-now-bring-cuban-cigars-and-rum-into-the-usa/" TargetMode="External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creativecommons.org/licenses/by-nc/3.0/" TargetMode="Externa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ojafinska.blogspot.com/2014/11/pusaci-i-pusenje-u-finskoj.html" TargetMode="External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creativecommons.org/licenses/by-nc-nd/3.0/" TargetMode="Externa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Tabak" TargetMode="External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creativecommons.org/licenses/by-sa/3.0/" TargetMode="Externa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net-skola.com/w/Oboljenja_organa_za_disanje" TargetMode="External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creativecommons.org/licenses/by-nc/3.0/" TargetMode="Externa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Datoteka:Upozorenje_na_kutiji_cigareta_2015._godine.png" TargetMode="External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creativecommons.org/licenses/by-sa/3.0/" TargetMode="Externa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limundograd.com/2010/11/zabranjeno-pusenje/" TargetMode="External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creativecommons.org/licenses/by-nc-nd/3.0/" TargetMode="Externa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igarettes Addiction Garbage · Photo gratuite sur Pixabay">
            <a:extLst>
              <a:ext uri="{FF2B5EF4-FFF2-40B4-BE49-F238E27FC236}">
                <a16:creationId xmlns:a16="http://schemas.microsoft.com/office/drawing/2014/main" id="{8B6BA2AA-FDF5-40BC-5371-7E6DB035E5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5" b="145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B3BAD04-E614-4C16-8360-019FCF004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41249" y="5543643"/>
            <a:ext cx="8856058" cy="47970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hr-HR" sz="800">
                <a:solidFill>
                  <a:srgbClr val="FFFFFF"/>
                </a:solidFill>
                <a:cs typeface="Calibri"/>
              </a:rPr>
              <a:t>Ivan Ljubas </a:t>
            </a:r>
          </a:p>
          <a:p>
            <a:pPr algn="l"/>
            <a:r>
              <a:rPr lang="hr-HR" sz="800">
                <a:solidFill>
                  <a:srgbClr val="FFFFFF"/>
                </a:solidFill>
                <a:cs typeface="Calibri"/>
              </a:rPr>
              <a:t>7.A</a:t>
            </a:r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41248" y="4199861"/>
            <a:ext cx="8856059" cy="1336826"/>
          </a:xfrm>
        </p:spPr>
        <p:txBody>
          <a:bodyPr>
            <a:normAutofit/>
          </a:bodyPr>
          <a:lstStyle/>
          <a:p>
            <a:pPr algn="l"/>
            <a:r>
              <a:rPr lang="hr-HR" sz="5400">
                <a:solidFill>
                  <a:srgbClr val="FFFFFF"/>
                </a:solidFill>
                <a:cs typeface="Calibri Light"/>
              </a:rPr>
              <a:t>Pušenje i borba protiv pušenja</a:t>
            </a:r>
            <a:endParaRPr lang="hr-HR" sz="5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14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002567-4A66-2696-3A7F-F4AFDC79C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474146"/>
            <a:ext cx="10515593" cy="1197864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12" name="!!Line">
            <a:extLst>
              <a:ext uri="{FF2B5EF4-FFF2-40B4-BE49-F238E27FC236}">
                <a16:creationId xmlns:a16="http://schemas.microsoft.com/office/drawing/2014/main" id="{B0161EF8-C8C6-4F2A-9D5C-49BD28A2B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585216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A471D74-1CD4-71F1-1DE8-4FEC64631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125"/>
          <a:stretch/>
        </p:blipFill>
        <p:spPr>
          <a:xfrm>
            <a:off x="835153" y="2002117"/>
            <a:ext cx="6215794" cy="417156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A8D16-D47D-445A-A69A-E6B74A686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3314" y="1999578"/>
            <a:ext cx="3823525" cy="41715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cs typeface="Calibri"/>
              </a:rPr>
              <a:t>HVALA NA PAŽNJI</a:t>
            </a:r>
            <a:endParaRPr lang="en-US" sz="2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1502ED-98A0-0123-A654-683DA8B9DA9F}"/>
              </a:ext>
            </a:extLst>
          </p:cNvPr>
          <p:cNvSpPr txBox="1"/>
          <p:nvPr/>
        </p:nvSpPr>
        <p:spPr>
          <a:xfrm>
            <a:off x="4235753" y="5973631"/>
            <a:ext cx="281519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</a:rPr>
              <a:t>Fotografija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Ova fotografija</a:t>
            </a:r>
            <a:r>
              <a:rPr lang="en-US" sz="700">
                <a:solidFill>
                  <a:srgbClr val="FFFFFF"/>
                </a:solidFill>
              </a:rPr>
              <a:t> autora Nepoznat autor ima licencu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0268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0314D74-F608-51EC-2A3A-E8A398CEC0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770" r="17639" b="-1"/>
          <a:stretch/>
        </p:blipFill>
        <p:spPr>
          <a:xfrm>
            <a:off x="603671" y="-1"/>
            <a:ext cx="11588329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3EEFBD-65EE-7469-1831-528A8E182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9" y="721805"/>
            <a:ext cx="3874686" cy="21475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Što je to pušenje?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C0BE9-A72F-DC99-3B9F-C413F5D4B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649" y="3379979"/>
            <a:ext cx="3874685" cy="318635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>
                <a:solidFill>
                  <a:schemeClr val="bg1"/>
                </a:solidFill>
                <a:cs typeface="Calibri"/>
              </a:rPr>
              <a:t>-udisanje zapaljenog duhanskog listića</a:t>
            </a:r>
          </a:p>
          <a:p>
            <a:r>
              <a:rPr lang="en-US" sz="1800">
                <a:solidFill>
                  <a:schemeClr val="bg1"/>
                </a:solidFill>
                <a:cs typeface="Calibri"/>
              </a:rPr>
              <a:t>Cigarete su najprodavaniji proizvod na svijetu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551A0C-FA5F-08EF-5F04-1DFF2CFFFB8B}"/>
              </a:ext>
            </a:extLst>
          </p:cNvPr>
          <p:cNvSpPr txBox="1"/>
          <p:nvPr/>
        </p:nvSpPr>
        <p:spPr>
          <a:xfrm>
            <a:off x="9224521" y="6657943"/>
            <a:ext cx="296747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</a:rPr>
              <a:t>Fotografija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Ova fotografija</a:t>
            </a:r>
            <a:r>
              <a:rPr lang="en-US" sz="700">
                <a:solidFill>
                  <a:srgbClr val="FFFFFF"/>
                </a:solidFill>
              </a:rPr>
              <a:t> autora Nepoznat autor ima licencu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3897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EE55E-4D26-9CC0-44C0-F804C4E4E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Od </a:t>
            </a:r>
            <a:r>
              <a:rPr lang="en-US" dirty="0" err="1">
                <a:cs typeface="Calibri Light"/>
              </a:rPr>
              <a:t>kud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potjeće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duhan</a:t>
            </a:r>
            <a:r>
              <a:rPr lang="en-US" dirty="0">
                <a:cs typeface="Calibri Light"/>
              </a:rPr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3DCD5-0034-6F47-AAF4-0D579D396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Duhan </a:t>
            </a:r>
            <a:r>
              <a:rPr lang="en-US" dirty="0" err="1">
                <a:cs typeface="Calibri"/>
              </a:rPr>
              <a:t>potječe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iz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Sjeverne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Amerike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Kolumbo</a:t>
            </a:r>
            <a:r>
              <a:rPr lang="en-US" dirty="0">
                <a:cs typeface="Calibri"/>
              </a:rPr>
              <a:t> je </a:t>
            </a:r>
            <a:r>
              <a:rPr lang="en-US" dirty="0" err="1">
                <a:cs typeface="Calibri"/>
              </a:rPr>
              <a:t>duhan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iz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amerike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donjeo</a:t>
            </a:r>
            <a:r>
              <a:rPr lang="en-US" dirty="0">
                <a:cs typeface="Calibri"/>
              </a:rPr>
              <a:t> 1492 </a:t>
            </a:r>
            <a:r>
              <a:rPr lang="en-US" dirty="0" err="1">
                <a:cs typeface="Calibri"/>
              </a:rPr>
              <a:t>godine</a:t>
            </a:r>
          </a:p>
          <a:p>
            <a:r>
              <a:rPr lang="en-US" dirty="0" err="1">
                <a:cs typeface="Calibri"/>
              </a:rPr>
              <a:t>Ljudi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kroz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povijest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duhan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rabili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različite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načine</a:t>
            </a:r>
          </a:p>
          <a:p>
            <a:r>
              <a:rPr lang="en-US" dirty="0">
                <a:cs typeface="Calibri"/>
              </a:rPr>
              <a:t>Duhan se </a:t>
            </a:r>
            <a:r>
              <a:rPr lang="en-US" dirty="0" err="1">
                <a:cs typeface="Calibri"/>
              </a:rPr>
              <a:t>pušio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žvakao</a:t>
            </a:r>
            <a:r>
              <a:rPr lang="en-US" dirty="0">
                <a:cs typeface="Calibri"/>
              </a:rPr>
              <a:t> I </a:t>
            </a:r>
            <a:r>
              <a:rPr lang="en-US" dirty="0" err="1">
                <a:cs typeface="Calibri"/>
              </a:rPr>
              <a:t>šmrcao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87FD57-25A3-D7AA-7327-F920B999C86F}"/>
              </a:ext>
            </a:extLst>
          </p:cNvPr>
          <p:cNvSpPr txBox="1"/>
          <p:nvPr/>
        </p:nvSpPr>
        <p:spPr>
          <a:xfrm>
            <a:off x="4724400" y="320039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CABC3F-D9C4-A041-FCDA-D9484810EB21}"/>
              </a:ext>
            </a:extLst>
          </p:cNvPr>
          <p:cNvSpPr txBox="1"/>
          <p:nvPr/>
        </p:nvSpPr>
        <p:spPr>
          <a:xfrm>
            <a:off x="7475034" y="5433432"/>
            <a:ext cx="3235712" cy="53123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endParaRPr lang="en-US" dirty="0">
              <a:cs typeface="Calibri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476AFE07-8FC2-3D95-FE70-AA767330E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82937" y="3436004"/>
            <a:ext cx="5345150" cy="35450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C74E64-2F8C-9DDA-44F6-F4967D577FB1}"/>
              </a:ext>
            </a:extLst>
          </p:cNvPr>
          <p:cNvSpPr txBox="1"/>
          <p:nvPr/>
        </p:nvSpPr>
        <p:spPr>
          <a:xfrm>
            <a:off x="11201400" y="6980934"/>
            <a:ext cx="1051932" cy="159525"/>
          </a:xfrm>
          <a:prstGeom prst="rect">
            <a:avLst/>
          </a:prstGeom>
        </p:spPr>
        <p:txBody>
          <a:bodyPr lIns="91440" tIns="45720" rIns="91440" bIns="45720" anchor="t">
            <a:normAutofit fontScale="25000" lnSpcReduction="20000"/>
          </a:bodyPr>
          <a:lstStyle/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0896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C6AA03-CA22-0E0E-DD4C-EFF3A909B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Sastav cigareta </a:t>
            </a:r>
            <a:endParaRPr lang="en-US" sz="54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151F2-0F61-3401-FC16-5AFD6DC4D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>
                <a:cs typeface="Calibri"/>
              </a:rPr>
              <a:t>Cigareta se sastoji od nikotina katrana ugljikovog monoksida I još 4000 različitih kemiskih spojeva </a:t>
            </a:r>
          </a:p>
          <a:p>
            <a:endParaRPr lang="en-US" sz="220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FD05D85-800A-B25E-15C1-E255CEE72E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290D18-D0CB-28AA-94F1-DAF381BBBD32}"/>
              </a:ext>
            </a:extLst>
          </p:cNvPr>
          <p:cNvSpPr txBox="1"/>
          <p:nvPr/>
        </p:nvSpPr>
        <p:spPr>
          <a:xfrm>
            <a:off x="9363982" y="6657945"/>
            <a:ext cx="28280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</a:rPr>
              <a:t>Fotografija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Ova fotografija</a:t>
            </a:r>
            <a:r>
              <a:rPr lang="en-US" sz="700">
                <a:solidFill>
                  <a:srgbClr val="FFFFFF"/>
                </a:solidFill>
              </a:rPr>
              <a:t> autora Nepoznat autor ima licencu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972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BB5161-8C5C-EA85-8D3D-E7EE8D70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Zašto ljudi puše?</a:t>
            </a:r>
            <a:endParaRPr lang="en-US" sz="5400"/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55640-00C4-D693-B276-6F4147EF3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>
                <a:cs typeface="Calibri"/>
              </a:rPr>
              <a:t>Pušenje izaziva osjećaj ugode, smanjuje napetost, izaziva dobro raspoloženje</a:t>
            </a:r>
          </a:p>
          <a:p>
            <a:r>
              <a:rPr lang="en-US" sz="2200">
                <a:cs typeface="Calibri"/>
              </a:rPr>
              <a:t>Potreba za novom cigaretom javlja se ponovo za 40 minuta </a:t>
            </a:r>
          </a:p>
          <a:p>
            <a:r>
              <a:rPr lang="en-US" sz="2200">
                <a:cs typeface="Calibri"/>
              </a:rPr>
              <a:t>Tjelo razvija toleranciju na nikotin </a:t>
            </a:r>
          </a:p>
          <a:p>
            <a:r>
              <a:rPr lang="en-US" sz="2200">
                <a:cs typeface="Calibri"/>
              </a:rPr>
              <a:t>Razvija se ovisnost </a:t>
            </a:r>
          </a:p>
          <a:p>
            <a:endParaRPr lang="en-US" sz="2200">
              <a:cs typeface="Calibri"/>
            </a:endParaRPr>
          </a:p>
          <a:p>
            <a:endParaRPr lang="en-US" sz="2200">
              <a:cs typeface="Calibri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2592D175-5DB8-783C-03BD-7C91B805E0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651" r="412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4A1E2C-C43B-A644-95E7-9281F4E56E55}"/>
              </a:ext>
            </a:extLst>
          </p:cNvPr>
          <p:cNvSpPr txBox="1"/>
          <p:nvPr/>
        </p:nvSpPr>
        <p:spPr>
          <a:xfrm>
            <a:off x="9224521" y="6657945"/>
            <a:ext cx="296747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</a:rPr>
              <a:t>Fotografija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Ova fotografija</a:t>
            </a:r>
            <a:r>
              <a:rPr lang="en-US" sz="700">
                <a:solidFill>
                  <a:srgbClr val="FFFFFF"/>
                </a:solidFill>
              </a:rPr>
              <a:t> autora Nepoznat autor ima licencu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8095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793A114-E460-1B57-DE82-14A15E1381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048" b="1095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07BFC2-E85E-7663-30C2-E5FAD4A3D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>
            <a:normAutofit/>
          </a:bodyPr>
          <a:lstStyle/>
          <a:p>
            <a:r>
              <a:rPr lang="en-US" sz="3300">
                <a:cs typeface="Calibri Light"/>
              </a:rPr>
              <a:t>Djelovanje nikotina na mozak</a:t>
            </a:r>
            <a:endParaRPr lang="en-US" sz="33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9B88A-4A2C-669E-DE1E-F46E6C2AF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42" y="1774372"/>
            <a:ext cx="4062642" cy="27540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>
                <a:cs typeface="Calibri"/>
              </a:rPr>
              <a:t>Nikotin oslobađa:</a:t>
            </a:r>
          </a:p>
          <a:p>
            <a:r>
              <a:rPr lang="en-US" sz="1800">
                <a:cs typeface="Calibri"/>
              </a:rPr>
              <a:t>Adrenalin-uzbuđenje</a:t>
            </a:r>
          </a:p>
          <a:p>
            <a:r>
              <a:rPr lang="en-US" sz="1800">
                <a:cs typeface="Calibri"/>
              </a:rPr>
              <a:t>Acetikolin-pojačana budnost, spremnost za aktivnost</a:t>
            </a:r>
          </a:p>
          <a:p>
            <a:r>
              <a:rPr lang="en-US" sz="1800">
                <a:cs typeface="Calibri"/>
              </a:rPr>
              <a:t>Dopamin-ugoda </a:t>
            </a:r>
          </a:p>
          <a:p>
            <a:r>
              <a:rPr lang="en-US" sz="1800">
                <a:cs typeface="Calibri"/>
              </a:rPr>
              <a:t>Endorfin-ublažava bol 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087802-E07C-EF62-1770-B4419A7FCFC7}"/>
              </a:ext>
            </a:extLst>
          </p:cNvPr>
          <p:cNvSpPr txBox="1"/>
          <p:nvPr/>
        </p:nvSpPr>
        <p:spPr>
          <a:xfrm>
            <a:off x="9376806" y="6657945"/>
            <a:ext cx="281519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</a:rPr>
              <a:t>Fotografija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Ova fotografija</a:t>
            </a:r>
            <a:r>
              <a:rPr lang="en-US" sz="700">
                <a:solidFill>
                  <a:srgbClr val="FFFFFF"/>
                </a:solidFill>
              </a:rPr>
              <a:t> autora Nepoznat autor ima licencu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9862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BE452CC-38FB-7115-540A-C5A43C4E25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86" r="4064" b="-1"/>
          <a:stretch/>
        </p:blipFill>
        <p:spPr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F0D096-AD26-1178-79AA-D94AD1A4F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1436" y="1396289"/>
            <a:ext cx="4819952" cy="1325563"/>
          </a:xfrm>
        </p:spPr>
        <p:txBody>
          <a:bodyPr>
            <a:normAutofit/>
          </a:bodyPr>
          <a:lstStyle/>
          <a:p>
            <a:r>
              <a:rPr lang="en-US" dirty="0" err="1">
                <a:cs typeface="Calibri Light"/>
              </a:rPr>
              <a:t>Zašto</a:t>
            </a:r>
            <a:r>
              <a:rPr lang="en-US" dirty="0">
                <a:cs typeface="Calibri Light"/>
              </a:rPr>
              <a:t> je </a:t>
            </a:r>
            <a:r>
              <a:rPr lang="en-US" dirty="0" err="1">
                <a:cs typeface="Calibri Light"/>
              </a:rPr>
              <a:t>teško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prestat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pušit</a:t>
            </a:r>
            <a:r>
              <a:rPr lang="en-US" dirty="0">
                <a:cs typeface="Calibri Light"/>
              </a:rPr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F7EB3-69F0-8A8A-DE43-F4C0CC1DD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1435" y="2871982"/>
            <a:ext cx="4819951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>
                <a:cs typeface="Calibri"/>
              </a:rPr>
              <a:t>Apstinencijski simptomi:</a:t>
            </a:r>
          </a:p>
          <a:p>
            <a:r>
              <a:rPr lang="en-US" sz="1800">
                <a:cs typeface="Calibri"/>
              </a:rPr>
              <a:t>Razdražljivost, glavobolja, nervoza, depresija, umor, želja za nikotinom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F60E18-3DFD-B4BF-B944-CA06DEDC3DD3}"/>
              </a:ext>
            </a:extLst>
          </p:cNvPr>
          <p:cNvSpPr txBox="1"/>
          <p:nvPr/>
        </p:nvSpPr>
        <p:spPr>
          <a:xfrm>
            <a:off x="9363982" y="6657945"/>
            <a:ext cx="28280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</a:rPr>
              <a:t>Fotografija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Ova fotografija</a:t>
            </a:r>
            <a:r>
              <a:rPr lang="en-US" sz="700">
                <a:solidFill>
                  <a:srgbClr val="FFFFFF"/>
                </a:solidFill>
              </a:rPr>
              <a:t> autora Nepoznat autor ima licencu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5553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F4654C-DB2B-579D-A7E9-4A433B61C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Zašto mladi počinju pušit?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C9DE445-567E-C366-6A6E-79C63945F5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765" r="6741" b="-1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9EC93-BD64-3CC2-C497-50C0CDB02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  <a:cs typeface="Calibri"/>
              </a:rPr>
              <a:t>Da bi se uklopili u društvo</a:t>
            </a:r>
          </a:p>
          <a:p>
            <a:r>
              <a:rPr lang="en-US" sz="2000">
                <a:solidFill>
                  <a:srgbClr val="FFFFFF"/>
                </a:solidFill>
                <a:cs typeface="Calibri"/>
              </a:rPr>
              <a:t>Da bi se osjećali odraslo </a:t>
            </a:r>
          </a:p>
          <a:p>
            <a:r>
              <a:rPr lang="en-US" sz="2000">
                <a:solidFill>
                  <a:srgbClr val="FFFFFF"/>
                </a:solidFill>
                <a:cs typeface="Calibri"/>
              </a:rPr>
              <a:t>Zbog stidljivosti I nelagode </a:t>
            </a:r>
          </a:p>
          <a:p>
            <a:r>
              <a:rPr lang="en-US" sz="2000">
                <a:solidFill>
                  <a:srgbClr val="FFFFFF"/>
                </a:solidFill>
                <a:cs typeface="Calibri"/>
              </a:rPr>
              <a:t>Kao znak protesta I pobune prema ostalima </a:t>
            </a:r>
          </a:p>
          <a:p>
            <a:r>
              <a:rPr lang="en-US" sz="2000">
                <a:solidFill>
                  <a:srgbClr val="FFFFFF"/>
                </a:solidFill>
                <a:cs typeface="Calibri"/>
              </a:rPr>
              <a:t>Puši neko od odrasli iz okoline koga poštuju ili mu se dive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4C31C6-0957-EFE6-9FEB-22E391BE5311}"/>
              </a:ext>
            </a:extLst>
          </p:cNvPr>
          <p:cNvSpPr txBox="1"/>
          <p:nvPr/>
        </p:nvSpPr>
        <p:spPr>
          <a:xfrm>
            <a:off x="4570659" y="6335102"/>
            <a:ext cx="281519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</a:rPr>
              <a:t>Fotografija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Ova fotografija</a:t>
            </a:r>
            <a:r>
              <a:rPr lang="en-US" sz="700">
                <a:solidFill>
                  <a:srgbClr val="FFFFFF"/>
                </a:solidFill>
              </a:rPr>
              <a:t> autora Nepoznat autor ima licencu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7472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EC7FF834-B204-4967-8D47-8BB36EAF0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F780A22D-61EA-43E3-BD94-3E39CF902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1873"/>
            <a:ext cx="12192000" cy="268612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3B6C00-3DF1-A296-BA5C-CA375DEC3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633" y="3634276"/>
            <a:ext cx="8148734" cy="1069270"/>
          </a:xfrm>
          <a:solidFill>
            <a:srgbClr val="FFFFFF"/>
          </a:solidFill>
          <a:ln w="31750" cap="sq">
            <a:solidFill>
              <a:srgbClr val="5E5E52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endParaRPr lang="en-US" sz="3600">
              <a:solidFill>
                <a:srgbClr val="262626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E8527A0-2F7A-94CF-EF5B-0CF3D7D16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79550" y="958801"/>
            <a:ext cx="9232900" cy="217244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0E1F1-39FA-A055-728C-5D3486B80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0700" y="4889365"/>
            <a:ext cx="6070600" cy="135142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>
                <a:solidFill>
                  <a:schemeClr val="bg1"/>
                </a:solidFill>
                <a:cs typeface="Calibri"/>
              </a:rPr>
              <a:t>BUDI PAMETAN NEMOJ POČETI PUŠITI!!!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3A362A-B877-1DAA-2CB9-0ABFF0ADB989}"/>
              </a:ext>
            </a:extLst>
          </p:cNvPr>
          <p:cNvSpPr txBox="1"/>
          <p:nvPr/>
        </p:nvSpPr>
        <p:spPr>
          <a:xfrm>
            <a:off x="7744971" y="2931193"/>
            <a:ext cx="296747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</a:rPr>
              <a:t>Fotografija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Ova fotografija</a:t>
            </a:r>
            <a:r>
              <a:rPr lang="en-US" sz="700">
                <a:solidFill>
                  <a:srgbClr val="FFFFFF"/>
                </a:solidFill>
              </a:rPr>
              <a:t> autora Nepoznat autor ima licencu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86720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Široki zaslon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Tema sustava Office</vt:lpstr>
      <vt:lpstr>Pušenje i borba protiv pušenja</vt:lpstr>
      <vt:lpstr>Što je to pušenje?</vt:lpstr>
      <vt:lpstr>Od kud potjeće duhan?</vt:lpstr>
      <vt:lpstr>Sastav cigareta </vt:lpstr>
      <vt:lpstr>Zašto ljudi puše?</vt:lpstr>
      <vt:lpstr>Djelovanje nikotina na mozak</vt:lpstr>
      <vt:lpstr>Zašto je teško prestat pušit?</vt:lpstr>
      <vt:lpstr>Zašto mladi počinju pušit?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Ivan Ljubas</cp:lastModifiedBy>
  <cp:revision>278</cp:revision>
  <dcterms:created xsi:type="dcterms:W3CDTF">2022-05-12T20:58:03Z</dcterms:created>
  <dcterms:modified xsi:type="dcterms:W3CDTF">2022-05-13T12:51:49Z</dcterms:modified>
</cp:coreProperties>
</file>