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96A46-09E7-476E-8796-3B5668C648BF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7B14C8C5-EF4E-4D36-84CA-EDBD74219969}">
      <dgm:prSet custT="1"/>
      <dgm:spPr/>
      <dgm:t>
        <a:bodyPr/>
        <a:lstStyle/>
        <a:p>
          <a:r>
            <a:rPr lang="hr-HR" sz="1400" dirty="0"/>
            <a:t>PROCJENA U SVIJETU: </a:t>
          </a:r>
        </a:p>
        <a:p>
          <a:r>
            <a:rPr lang="hr-HR" sz="1400" dirty="0"/>
            <a:t>Djeca i tinejdžeri prema preporukama Američke akademije za pedijatriju iz 2011. godine ne bi trebali konzumirati energetska pića, no procjenjuje se da u svijetu energetska pića konzumira njih 30-50 </a:t>
          </a:r>
        </a:p>
      </dgm:t>
    </dgm:pt>
    <dgm:pt modelId="{46631B74-D439-43DE-99DF-1CE5CE1798B4}" type="parTrans" cxnId="{D65ED992-EF89-4DA5-A4AA-DC761AFD6493}">
      <dgm:prSet/>
      <dgm:spPr/>
      <dgm:t>
        <a:bodyPr/>
        <a:lstStyle/>
        <a:p>
          <a:endParaRPr lang="hr-HR"/>
        </a:p>
      </dgm:t>
    </dgm:pt>
    <dgm:pt modelId="{DBA695E7-4D12-4BBB-ACD6-CB43AA4EC2E4}" type="sibTrans" cxnId="{D65ED992-EF89-4DA5-A4AA-DC761AFD6493}">
      <dgm:prSet/>
      <dgm:spPr/>
      <dgm:t>
        <a:bodyPr/>
        <a:lstStyle/>
        <a:p>
          <a:endParaRPr lang="hr-HR"/>
        </a:p>
      </dgm:t>
    </dgm:pt>
    <dgm:pt modelId="{784C5E4F-1FD0-4EE8-9440-9AAC708B78C8}">
      <dgm:prSet custT="1"/>
      <dgm:spPr/>
      <dgm:t>
        <a:bodyPr/>
        <a:lstStyle/>
        <a:p>
          <a:r>
            <a:rPr lang="hr-HR" sz="1400" dirty="0"/>
            <a:t>NIJE ISTINA DA IH SVI PIJU!</a:t>
          </a:r>
        </a:p>
        <a:p>
          <a:r>
            <a:rPr lang="hr-HR" sz="1400" dirty="0"/>
            <a:t> U Hrvatskoj:  2/3 učenika u dobi od 11 godina nikada nije pilo energetska pića, 3/4 učenica u dobi od 11 godina nikada nije pilo energetska pića, 1/3 učenika i učenica u dobi od 15 godina nikada nije pilo energetska pića</a:t>
          </a:r>
        </a:p>
      </dgm:t>
    </dgm:pt>
    <dgm:pt modelId="{6FE0598E-5F21-4547-A0AB-90A41BD0AB16}" type="parTrans" cxnId="{02F2CA9C-B10D-4DE9-9891-20B363BDE0FF}">
      <dgm:prSet/>
      <dgm:spPr/>
      <dgm:t>
        <a:bodyPr/>
        <a:lstStyle/>
        <a:p>
          <a:endParaRPr lang="hr-HR"/>
        </a:p>
      </dgm:t>
    </dgm:pt>
    <dgm:pt modelId="{9DB427EA-7428-4E2F-B00D-2F70A4D30FA4}" type="sibTrans" cxnId="{02F2CA9C-B10D-4DE9-9891-20B363BDE0FF}">
      <dgm:prSet/>
      <dgm:spPr/>
      <dgm:t>
        <a:bodyPr/>
        <a:lstStyle/>
        <a:p>
          <a:endParaRPr lang="hr-HR"/>
        </a:p>
      </dgm:t>
    </dgm:pt>
    <dgm:pt modelId="{C29C0BE8-35DE-4B2D-8B89-B75A6F4A6E1C}">
      <dgm:prSet custT="1"/>
      <dgm:spPr/>
      <dgm:t>
        <a:bodyPr/>
        <a:lstStyle/>
        <a:p>
          <a:r>
            <a:rPr lang="hr-HR" sz="1400" dirty="0"/>
            <a:t>ZANIMLJIVO : Godine 2022. smanjila se razlika između djevojčica i dječaka u povremenoj konzumaciji energetskih pića u Hrvatskoj koja je u 2018. bila izraženija</a:t>
          </a:r>
        </a:p>
      </dgm:t>
    </dgm:pt>
    <dgm:pt modelId="{0CEE81A0-9F86-456F-898F-B1CE8A7FDA65}" type="parTrans" cxnId="{38CF44DD-D0D0-43F7-991D-ADE4B5CA6BB5}">
      <dgm:prSet/>
      <dgm:spPr/>
      <dgm:t>
        <a:bodyPr/>
        <a:lstStyle/>
        <a:p>
          <a:endParaRPr lang="hr-HR"/>
        </a:p>
      </dgm:t>
    </dgm:pt>
    <dgm:pt modelId="{80DBB79A-A6B6-4B30-9682-706DF5E511C0}" type="sibTrans" cxnId="{38CF44DD-D0D0-43F7-991D-ADE4B5CA6BB5}">
      <dgm:prSet/>
      <dgm:spPr/>
      <dgm:t>
        <a:bodyPr/>
        <a:lstStyle/>
        <a:p>
          <a:endParaRPr lang="hr-HR"/>
        </a:p>
      </dgm:t>
    </dgm:pt>
    <dgm:pt modelId="{2347014C-222E-4503-9C33-110F009BE89B}">
      <dgm:prSet custT="1"/>
      <dgm:spPr/>
      <dgm:t>
        <a:bodyPr/>
        <a:lstStyle/>
        <a:p>
          <a:r>
            <a:rPr lang="hr-HR" sz="1400" dirty="0"/>
            <a:t>NAŽALOST...</a:t>
          </a:r>
        </a:p>
        <a:p>
          <a:r>
            <a:rPr lang="hr-HR" sz="1400" dirty="0"/>
            <a:t> Neki učenici piju izrazito velike količine energetskih pića: najmanje pola litre u posljednjoj prilici popilo je 7,3 % učenika i 3,6 % učenica </a:t>
          </a:r>
        </a:p>
      </dgm:t>
    </dgm:pt>
    <dgm:pt modelId="{015DB488-627C-4A72-AEE8-D693F1F5E3B7}" type="parTrans" cxnId="{4CE15E00-36A3-4AD4-B123-BDB5581F7A01}">
      <dgm:prSet/>
      <dgm:spPr/>
      <dgm:t>
        <a:bodyPr/>
        <a:lstStyle/>
        <a:p>
          <a:endParaRPr lang="hr-HR"/>
        </a:p>
      </dgm:t>
    </dgm:pt>
    <dgm:pt modelId="{F69F5B7A-5227-4E86-9981-E7EE9F79B379}" type="sibTrans" cxnId="{4CE15E00-36A3-4AD4-B123-BDB5581F7A01}">
      <dgm:prSet/>
      <dgm:spPr/>
      <dgm:t>
        <a:bodyPr/>
        <a:lstStyle/>
        <a:p>
          <a:endParaRPr lang="hr-HR"/>
        </a:p>
      </dgm:t>
    </dgm:pt>
    <dgm:pt modelId="{510AF68E-C1E3-4B5C-9C64-E3ADD7DE661D}" type="pres">
      <dgm:prSet presAssocID="{A2B96A46-09E7-476E-8796-3B5668C648BF}" presName="Name0" presStyleCnt="0">
        <dgm:presLayoutVars>
          <dgm:dir/>
          <dgm:resizeHandles val="exact"/>
        </dgm:presLayoutVars>
      </dgm:prSet>
      <dgm:spPr/>
    </dgm:pt>
    <dgm:pt modelId="{E97B37F0-5C3C-468E-AC04-097303521964}" type="pres">
      <dgm:prSet presAssocID="{7B14C8C5-EF4E-4D36-84CA-EDBD74219969}" presName="node" presStyleLbl="node1" presStyleIdx="0" presStyleCnt="4">
        <dgm:presLayoutVars>
          <dgm:bulletEnabled val="1"/>
        </dgm:presLayoutVars>
      </dgm:prSet>
      <dgm:spPr/>
    </dgm:pt>
    <dgm:pt modelId="{362DCFFB-B6CB-4FF6-8350-4296E0216E95}" type="pres">
      <dgm:prSet presAssocID="{DBA695E7-4D12-4BBB-ACD6-CB43AA4EC2E4}" presName="sibTrans" presStyleLbl="sibTrans2D1" presStyleIdx="0" presStyleCnt="3"/>
      <dgm:spPr/>
    </dgm:pt>
    <dgm:pt modelId="{6271983D-F2AC-4743-ACD0-1619898CA0E9}" type="pres">
      <dgm:prSet presAssocID="{DBA695E7-4D12-4BBB-ACD6-CB43AA4EC2E4}" presName="connectorText" presStyleLbl="sibTrans2D1" presStyleIdx="0" presStyleCnt="3"/>
      <dgm:spPr/>
    </dgm:pt>
    <dgm:pt modelId="{351D53C4-D193-4F56-8E2A-E9A097130B71}" type="pres">
      <dgm:prSet presAssocID="{784C5E4F-1FD0-4EE8-9440-9AAC708B78C8}" presName="node" presStyleLbl="node1" presStyleIdx="1" presStyleCnt="4">
        <dgm:presLayoutVars>
          <dgm:bulletEnabled val="1"/>
        </dgm:presLayoutVars>
      </dgm:prSet>
      <dgm:spPr/>
    </dgm:pt>
    <dgm:pt modelId="{8B584282-6092-4E69-A7F3-C7C59D19C1C9}" type="pres">
      <dgm:prSet presAssocID="{9DB427EA-7428-4E2F-B00D-2F70A4D30FA4}" presName="sibTrans" presStyleLbl="sibTrans2D1" presStyleIdx="1" presStyleCnt="3"/>
      <dgm:spPr/>
    </dgm:pt>
    <dgm:pt modelId="{A19ED832-E6FA-4D72-B37C-7757A3229117}" type="pres">
      <dgm:prSet presAssocID="{9DB427EA-7428-4E2F-B00D-2F70A4D30FA4}" presName="connectorText" presStyleLbl="sibTrans2D1" presStyleIdx="1" presStyleCnt="3"/>
      <dgm:spPr/>
    </dgm:pt>
    <dgm:pt modelId="{511EB665-3115-4267-BCC3-3FF6B345C9C8}" type="pres">
      <dgm:prSet presAssocID="{C29C0BE8-35DE-4B2D-8B89-B75A6F4A6E1C}" presName="node" presStyleLbl="node1" presStyleIdx="2" presStyleCnt="4">
        <dgm:presLayoutVars>
          <dgm:bulletEnabled val="1"/>
        </dgm:presLayoutVars>
      </dgm:prSet>
      <dgm:spPr/>
    </dgm:pt>
    <dgm:pt modelId="{F2371049-9FB3-444A-AA36-12B51209F4D1}" type="pres">
      <dgm:prSet presAssocID="{80DBB79A-A6B6-4B30-9682-706DF5E511C0}" presName="sibTrans" presStyleLbl="sibTrans2D1" presStyleIdx="2" presStyleCnt="3"/>
      <dgm:spPr/>
    </dgm:pt>
    <dgm:pt modelId="{BBA37E35-1F11-410F-8676-020098846BC0}" type="pres">
      <dgm:prSet presAssocID="{80DBB79A-A6B6-4B30-9682-706DF5E511C0}" presName="connectorText" presStyleLbl="sibTrans2D1" presStyleIdx="2" presStyleCnt="3"/>
      <dgm:spPr/>
    </dgm:pt>
    <dgm:pt modelId="{E2B50BD6-4B23-48C1-8377-484A3444A282}" type="pres">
      <dgm:prSet presAssocID="{2347014C-222E-4503-9C33-110F009BE89B}" presName="node" presStyleLbl="node1" presStyleIdx="3" presStyleCnt="4">
        <dgm:presLayoutVars>
          <dgm:bulletEnabled val="1"/>
        </dgm:presLayoutVars>
      </dgm:prSet>
      <dgm:spPr/>
    </dgm:pt>
  </dgm:ptLst>
  <dgm:cxnLst>
    <dgm:cxn modelId="{4CE15E00-36A3-4AD4-B123-BDB5581F7A01}" srcId="{A2B96A46-09E7-476E-8796-3B5668C648BF}" destId="{2347014C-222E-4503-9C33-110F009BE89B}" srcOrd="3" destOrd="0" parTransId="{015DB488-627C-4A72-AEE8-D693F1F5E3B7}" sibTransId="{F69F5B7A-5227-4E86-9981-E7EE9F79B379}"/>
    <dgm:cxn modelId="{C26F8003-E49E-482B-A689-B91557AE506B}" type="presOf" srcId="{9DB427EA-7428-4E2F-B00D-2F70A4D30FA4}" destId="{A19ED832-E6FA-4D72-B37C-7757A3229117}" srcOrd="1" destOrd="0" presId="urn:microsoft.com/office/officeart/2005/8/layout/process1"/>
    <dgm:cxn modelId="{ED821715-BF32-43B2-B536-3222EC3DC782}" type="presOf" srcId="{2347014C-222E-4503-9C33-110F009BE89B}" destId="{E2B50BD6-4B23-48C1-8377-484A3444A282}" srcOrd="0" destOrd="0" presId="urn:microsoft.com/office/officeart/2005/8/layout/process1"/>
    <dgm:cxn modelId="{BD48102F-B7B1-4228-A197-FE666EC97D88}" type="presOf" srcId="{DBA695E7-4D12-4BBB-ACD6-CB43AA4EC2E4}" destId="{362DCFFB-B6CB-4FF6-8350-4296E0216E95}" srcOrd="0" destOrd="0" presId="urn:microsoft.com/office/officeart/2005/8/layout/process1"/>
    <dgm:cxn modelId="{D3A62044-4C2C-440E-AE17-910692A9D155}" type="presOf" srcId="{7B14C8C5-EF4E-4D36-84CA-EDBD74219969}" destId="{E97B37F0-5C3C-468E-AC04-097303521964}" srcOrd="0" destOrd="0" presId="urn:microsoft.com/office/officeart/2005/8/layout/process1"/>
    <dgm:cxn modelId="{1FA4F168-6C8F-47D3-B117-9849ACD9F4EF}" type="presOf" srcId="{A2B96A46-09E7-476E-8796-3B5668C648BF}" destId="{510AF68E-C1E3-4B5C-9C64-E3ADD7DE661D}" srcOrd="0" destOrd="0" presId="urn:microsoft.com/office/officeart/2005/8/layout/process1"/>
    <dgm:cxn modelId="{AD45714A-5C52-4AA2-B274-E340BD5BDDC1}" type="presOf" srcId="{9DB427EA-7428-4E2F-B00D-2F70A4D30FA4}" destId="{8B584282-6092-4E69-A7F3-C7C59D19C1C9}" srcOrd="0" destOrd="0" presId="urn:microsoft.com/office/officeart/2005/8/layout/process1"/>
    <dgm:cxn modelId="{40AD457C-D0AB-4E14-B86A-4FD98DD42291}" type="presOf" srcId="{80DBB79A-A6B6-4B30-9682-706DF5E511C0}" destId="{F2371049-9FB3-444A-AA36-12B51209F4D1}" srcOrd="0" destOrd="0" presId="urn:microsoft.com/office/officeart/2005/8/layout/process1"/>
    <dgm:cxn modelId="{559D778F-4996-4451-9AE7-5263C16513BB}" type="presOf" srcId="{DBA695E7-4D12-4BBB-ACD6-CB43AA4EC2E4}" destId="{6271983D-F2AC-4743-ACD0-1619898CA0E9}" srcOrd="1" destOrd="0" presId="urn:microsoft.com/office/officeart/2005/8/layout/process1"/>
    <dgm:cxn modelId="{D65ED992-EF89-4DA5-A4AA-DC761AFD6493}" srcId="{A2B96A46-09E7-476E-8796-3B5668C648BF}" destId="{7B14C8C5-EF4E-4D36-84CA-EDBD74219969}" srcOrd="0" destOrd="0" parTransId="{46631B74-D439-43DE-99DF-1CE5CE1798B4}" sibTransId="{DBA695E7-4D12-4BBB-ACD6-CB43AA4EC2E4}"/>
    <dgm:cxn modelId="{02F2CA9C-B10D-4DE9-9891-20B363BDE0FF}" srcId="{A2B96A46-09E7-476E-8796-3B5668C648BF}" destId="{784C5E4F-1FD0-4EE8-9440-9AAC708B78C8}" srcOrd="1" destOrd="0" parTransId="{6FE0598E-5F21-4547-A0AB-90A41BD0AB16}" sibTransId="{9DB427EA-7428-4E2F-B00D-2F70A4D30FA4}"/>
    <dgm:cxn modelId="{CA45F3AC-4690-42C0-93FC-ACD910FC6082}" type="presOf" srcId="{784C5E4F-1FD0-4EE8-9440-9AAC708B78C8}" destId="{351D53C4-D193-4F56-8E2A-E9A097130B71}" srcOrd="0" destOrd="0" presId="urn:microsoft.com/office/officeart/2005/8/layout/process1"/>
    <dgm:cxn modelId="{9A89E8CA-C9EA-45DB-9FF3-F0FFA12D63EF}" type="presOf" srcId="{C29C0BE8-35DE-4B2D-8B89-B75A6F4A6E1C}" destId="{511EB665-3115-4267-BCC3-3FF6B345C9C8}" srcOrd="0" destOrd="0" presId="urn:microsoft.com/office/officeart/2005/8/layout/process1"/>
    <dgm:cxn modelId="{38CF44DD-D0D0-43F7-991D-ADE4B5CA6BB5}" srcId="{A2B96A46-09E7-476E-8796-3B5668C648BF}" destId="{C29C0BE8-35DE-4B2D-8B89-B75A6F4A6E1C}" srcOrd="2" destOrd="0" parTransId="{0CEE81A0-9F86-456F-898F-B1CE8A7FDA65}" sibTransId="{80DBB79A-A6B6-4B30-9682-706DF5E511C0}"/>
    <dgm:cxn modelId="{A710D0EB-8A7A-4F28-AB96-9474063A1581}" type="presOf" srcId="{80DBB79A-A6B6-4B30-9682-706DF5E511C0}" destId="{BBA37E35-1F11-410F-8676-020098846BC0}" srcOrd="1" destOrd="0" presId="urn:microsoft.com/office/officeart/2005/8/layout/process1"/>
    <dgm:cxn modelId="{8B5DF366-C4DD-4331-8890-64D8160619E6}" type="presParOf" srcId="{510AF68E-C1E3-4B5C-9C64-E3ADD7DE661D}" destId="{E97B37F0-5C3C-468E-AC04-097303521964}" srcOrd="0" destOrd="0" presId="urn:microsoft.com/office/officeart/2005/8/layout/process1"/>
    <dgm:cxn modelId="{457B2EE4-4F80-44F7-9129-8451BF074F3D}" type="presParOf" srcId="{510AF68E-C1E3-4B5C-9C64-E3ADD7DE661D}" destId="{362DCFFB-B6CB-4FF6-8350-4296E0216E95}" srcOrd="1" destOrd="0" presId="urn:microsoft.com/office/officeart/2005/8/layout/process1"/>
    <dgm:cxn modelId="{9CF6C1F9-3387-4831-A4DD-34EA391A7FCF}" type="presParOf" srcId="{362DCFFB-B6CB-4FF6-8350-4296E0216E95}" destId="{6271983D-F2AC-4743-ACD0-1619898CA0E9}" srcOrd="0" destOrd="0" presId="urn:microsoft.com/office/officeart/2005/8/layout/process1"/>
    <dgm:cxn modelId="{62D441D8-E0B0-461B-A609-766460B00EA8}" type="presParOf" srcId="{510AF68E-C1E3-4B5C-9C64-E3ADD7DE661D}" destId="{351D53C4-D193-4F56-8E2A-E9A097130B71}" srcOrd="2" destOrd="0" presId="urn:microsoft.com/office/officeart/2005/8/layout/process1"/>
    <dgm:cxn modelId="{E03FBB6A-5D6A-4668-8108-A861E263CAF9}" type="presParOf" srcId="{510AF68E-C1E3-4B5C-9C64-E3ADD7DE661D}" destId="{8B584282-6092-4E69-A7F3-C7C59D19C1C9}" srcOrd="3" destOrd="0" presId="urn:microsoft.com/office/officeart/2005/8/layout/process1"/>
    <dgm:cxn modelId="{901FB491-1562-48A3-9C5C-1BF689B65E8A}" type="presParOf" srcId="{8B584282-6092-4E69-A7F3-C7C59D19C1C9}" destId="{A19ED832-E6FA-4D72-B37C-7757A3229117}" srcOrd="0" destOrd="0" presId="urn:microsoft.com/office/officeart/2005/8/layout/process1"/>
    <dgm:cxn modelId="{6F965E90-41BF-47DC-83F6-A00A65C48E5C}" type="presParOf" srcId="{510AF68E-C1E3-4B5C-9C64-E3ADD7DE661D}" destId="{511EB665-3115-4267-BCC3-3FF6B345C9C8}" srcOrd="4" destOrd="0" presId="urn:microsoft.com/office/officeart/2005/8/layout/process1"/>
    <dgm:cxn modelId="{0727657D-5651-4A47-8CC2-A0A39ED4C9AF}" type="presParOf" srcId="{510AF68E-C1E3-4B5C-9C64-E3ADD7DE661D}" destId="{F2371049-9FB3-444A-AA36-12B51209F4D1}" srcOrd="5" destOrd="0" presId="urn:microsoft.com/office/officeart/2005/8/layout/process1"/>
    <dgm:cxn modelId="{F4EB376D-BCB3-4BCB-85F0-7B757987903F}" type="presParOf" srcId="{F2371049-9FB3-444A-AA36-12B51209F4D1}" destId="{BBA37E35-1F11-410F-8676-020098846BC0}" srcOrd="0" destOrd="0" presId="urn:microsoft.com/office/officeart/2005/8/layout/process1"/>
    <dgm:cxn modelId="{7B7D8684-3365-45EA-B6DB-5D73D84FCE90}" type="presParOf" srcId="{510AF68E-C1E3-4B5C-9C64-E3ADD7DE661D}" destId="{E2B50BD6-4B23-48C1-8377-484A3444A28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11FB8-7506-4F38-A807-D7FF7474ACBA}" type="doc">
      <dgm:prSet loTypeId="urn:microsoft.com/office/officeart/2005/8/layout/hProcess10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F6A0E6F-08D8-4BDF-8F2F-74490D7DD227}">
      <dgm:prSet custT="1"/>
      <dgm:spPr/>
      <dgm:t>
        <a:bodyPr/>
        <a:lstStyle/>
        <a:p>
          <a:r>
            <a:rPr lang="hr-HR" sz="1600" dirty="0"/>
            <a:t>TRAGEDIJA U ZAGREBU(06.06.2021.) - smrt trinaestogodišnjeg dječaka koji je popio veliku količinu energetskog pića.</a:t>
          </a:r>
        </a:p>
      </dgm:t>
    </dgm:pt>
    <dgm:pt modelId="{994C9B94-4C95-45FF-A69E-77FB8C556AC1}" type="parTrans" cxnId="{4CD51526-051E-46F0-B230-902BFAE946B1}">
      <dgm:prSet/>
      <dgm:spPr/>
      <dgm:t>
        <a:bodyPr/>
        <a:lstStyle/>
        <a:p>
          <a:endParaRPr lang="hr-HR"/>
        </a:p>
      </dgm:t>
    </dgm:pt>
    <dgm:pt modelId="{53593B8F-CCF2-46F4-B908-04B2EB58A9E1}" type="sibTrans" cxnId="{4CD51526-051E-46F0-B230-902BFAE946B1}">
      <dgm:prSet/>
      <dgm:spPr/>
      <dgm:t>
        <a:bodyPr/>
        <a:lstStyle/>
        <a:p>
          <a:endParaRPr lang="hr-HR"/>
        </a:p>
      </dgm:t>
    </dgm:pt>
    <dgm:pt modelId="{3C9C50AA-BB37-4EE9-97FE-9E911D408361}">
      <dgm:prSet custT="1"/>
      <dgm:spPr/>
      <dgm:t>
        <a:bodyPr/>
        <a:lstStyle/>
        <a:p>
          <a:r>
            <a:rPr lang="hr-HR" sz="1600" dirty="0"/>
            <a:t>Nakon što je popila dvije limenke energetskog pića </a:t>
          </a:r>
          <a:r>
            <a:rPr lang="hr-HR" sz="1600" dirty="0" err="1"/>
            <a:t>Monster</a:t>
          </a:r>
          <a:r>
            <a:rPr lang="hr-HR" sz="1600" dirty="0"/>
            <a:t> Energy </a:t>
          </a:r>
          <a:r>
            <a:rPr lang="hr-HR" sz="1600" dirty="0" err="1"/>
            <a:t>Drink</a:t>
          </a:r>
          <a:r>
            <a:rPr lang="hr-HR" sz="1600" dirty="0"/>
            <a:t>, 14-godišnja </a:t>
          </a:r>
          <a:r>
            <a:rPr lang="hr-HR" sz="1600" dirty="0" err="1"/>
            <a:t>Anais</a:t>
          </a:r>
          <a:r>
            <a:rPr lang="hr-HR" sz="1600" dirty="0"/>
            <a:t> </a:t>
          </a:r>
          <a:r>
            <a:rPr lang="hr-HR" sz="1600" dirty="0" err="1"/>
            <a:t>Fournier</a:t>
          </a:r>
          <a:r>
            <a:rPr lang="hr-HR" sz="1600" dirty="0"/>
            <a:t> doživjela je srčani udar, i nije ga preživjela. Djevojka je umrla od srčane aritmije uzrokovane velikom količinom unesenog kofeina u organizam.</a:t>
          </a:r>
        </a:p>
      </dgm:t>
    </dgm:pt>
    <dgm:pt modelId="{3AA5E0CA-3E62-41CD-BEFC-CA759E7BE2D6}" type="parTrans" cxnId="{66B09CB7-88BA-440C-8DB9-A75A0260BEDB}">
      <dgm:prSet/>
      <dgm:spPr/>
      <dgm:t>
        <a:bodyPr/>
        <a:lstStyle/>
        <a:p>
          <a:endParaRPr lang="hr-HR"/>
        </a:p>
      </dgm:t>
    </dgm:pt>
    <dgm:pt modelId="{A5E9F60D-C4E5-40B0-8434-0F3D6F614003}" type="sibTrans" cxnId="{66B09CB7-88BA-440C-8DB9-A75A0260BEDB}">
      <dgm:prSet/>
      <dgm:spPr/>
      <dgm:t>
        <a:bodyPr/>
        <a:lstStyle/>
        <a:p>
          <a:endParaRPr lang="hr-HR"/>
        </a:p>
      </dgm:t>
    </dgm:pt>
    <dgm:pt modelId="{6E0C5BCC-1EAE-474E-8B9F-1BAD4C1518F9}">
      <dgm:prSet custT="1"/>
      <dgm:spPr/>
      <dgm:t>
        <a:bodyPr/>
        <a:lstStyle/>
        <a:p>
          <a:r>
            <a:rPr lang="hr-HR" sz="1600" dirty="0"/>
            <a:t> U dva sata  Davis Allen </a:t>
          </a:r>
          <a:r>
            <a:rPr lang="hr-HR" sz="1600" dirty="0" err="1"/>
            <a:t>Cripe</a:t>
          </a:r>
          <a:r>
            <a:rPr lang="hr-HR" sz="1600" dirty="0"/>
            <a:t> popio bijelu kavu i dva energetska pića, a onda se iznenada srušio i umro od zastoja srca i srušio se u školi</a:t>
          </a:r>
        </a:p>
      </dgm:t>
    </dgm:pt>
    <dgm:pt modelId="{0A56251C-8818-4AFD-B067-7528703EAAE0}" type="parTrans" cxnId="{934093FE-8AC2-488B-B3C7-35FB7E41BA38}">
      <dgm:prSet/>
      <dgm:spPr/>
      <dgm:t>
        <a:bodyPr/>
        <a:lstStyle/>
        <a:p>
          <a:endParaRPr lang="hr-HR"/>
        </a:p>
      </dgm:t>
    </dgm:pt>
    <dgm:pt modelId="{D6197693-23AB-455C-BFA5-BED59909B511}" type="sibTrans" cxnId="{934093FE-8AC2-488B-B3C7-35FB7E41BA38}">
      <dgm:prSet/>
      <dgm:spPr/>
      <dgm:t>
        <a:bodyPr/>
        <a:lstStyle/>
        <a:p>
          <a:endParaRPr lang="hr-HR"/>
        </a:p>
      </dgm:t>
    </dgm:pt>
    <dgm:pt modelId="{1E844994-5331-4673-BCD3-1479FEC1A395}" type="pres">
      <dgm:prSet presAssocID="{69011FB8-7506-4F38-A807-D7FF7474ACBA}" presName="Name0" presStyleCnt="0">
        <dgm:presLayoutVars>
          <dgm:dir/>
          <dgm:resizeHandles val="exact"/>
        </dgm:presLayoutVars>
      </dgm:prSet>
      <dgm:spPr/>
    </dgm:pt>
    <dgm:pt modelId="{F3E7FB24-AD70-4BD2-9D44-09FA18DC4774}" type="pres">
      <dgm:prSet presAssocID="{1F6A0E6F-08D8-4BDF-8F2F-74490D7DD227}" presName="composite" presStyleCnt="0"/>
      <dgm:spPr/>
    </dgm:pt>
    <dgm:pt modelId="{59C1D7C6-3332-4BD3-92D2-F7B5328A5A34}" type="pres">
      <dgm:prSet presAssocID="{1F6A0E6F-08D8-4BDF-8F2F-74490D7DD227}" presName="imagSh" presStyleLbl="bgImgPlace1" presStyleIdx="0" presStyleCnt="3"/>
      <dgm:spPr/>
    </dgm:pt>
    <dgm:pt modelId="{92388630-116D-4B0B-BD74-90F648A1516B}" type="pres">
      <dgm:prSet presAssocID="{1F6A0E6F-08D8-4BDF-8F2F-74490D7DD227}" presName="txNode" presStyleLbl="node1" presStyleIdx="0" presStyleCnt="3">
        <dgm:presLayoutVars>
          <dgm:bulletEnabled val="1"/>
        </dgm:presLayoutVars>
      </dgm:prSet>
      <dgm:spPr/>
    </dgm:pt>
    <dgm:pt modelId="{15AC60DD-4371-4D95-BFB6-3C9BE6770D8B}" type="pres">
      <dgm:prSet presAssocID="{53593B8F-CCF2-46F4-B908-04B2EB58A9E1}" presName="sibTrans" presStyleLbl="sibTrans2D1" presStyleIdx="0" presStyleCnt="2"/>
      <dgm:spPr/>
    </dgm:pt>
    <dgm:pt modelId="{331DE51B-F024-4F51-9A4D-F1633474A0C1}" type="pres">
      <dgm:prSet presAssocID="{53593B8F-CCF2-46F4-B908-04B2EB58A9E1}" presName="connTx" presStyleLbl="sibTrans2D1" presStyleIdx="0" presStyleCnt="2"/>
      <dgm:spPr/>
    </dgm:pt>
    <dgm:pt modelId="{8BBEED03-4620-4192-9251-41FE263B166E}" type="pres">
      <dgm:prSet presAssocID="{3C9C50AA-BB37-4EE9-97FE-9E911D408361}" presName="composite" presStyleCnt="0"/>
      <dgm:spPr/>
    </dgm:pt>
    <dgm:pt modelId="{5D52FEB6-EE29-4A2E-BB03-DDE3DBE53539}" type="pres">
      <dgm:prSet presAssocID="{3C9C50AA-BB37-4EE9-97FE-9E911D408361}" presName="imagSh" presStyleLbl="bgImgPlace1" presStyleIdx="1" presStyleCnt="3"/>
      <dgm:spPr/>
    </dgm:pt>
    <dgm:pt modelId="{ECD4D454-4A7A-48C8-ADA3-92421BCC935F}" type="pres">
      <dgm:prSet presAssocID="{3C9C50AA-BB37-4EE9-97FE-9E911D408361}" presName="txNode" presStyleLbl="node1" presStyleIdx="1" presStyleCnt="3">
        <dgm:presLayoutVars>
          <dgm:bulletEnabled val="1"/>
        </dgm:presLayoutVars>
      </dgm:prSet>
      <dgm:spPr/>
    </dgm:pt>
    <dgm:pt modelId="{962F6E0F-D19D-4921-8E39-B509905E7057}" type="pres">
      <dgm:prSet presAssocID="{A5E9F60D-C4E5-40B0-8434-0F3D6F614003}" presName="sibTrans" presStyleLbl="sibTrans2D1" presStyleIdx="1" presStyleCnt="2"/>
      <dgm:spPr/>
    </dgm:pt>
    <dgm:pt modelId="{732C131D-4770-4B77-9BDE-DCEB0CA9BF6B}" type="pres">
      <dgm:prSet presAssocID="{A5E9F60D-C4E5-40B0-8434-0F3D6F614003}" presName="connTx" presStyleLbl="sibTrans2D1" presStyleIdx="1" presStyleCnt="2"/>
      <dgm:spPr/>
    </dgm:pt>
    <dgm:pt modelId="{F50AC9D3-881D-49F8-9485-59232A8F4433}" type="pres">
      <dgm:prSet presAssocID="{6E0C5BCC-1EAE-474E-8B9F-1BAD4C1518F9}" presName="composite" presStyleCnt="0"/>
      <dgm:spPr/>
    </dgm:pt>
    <dgm:pt modelId="{BABB3EB5-3DE0-46B0-8BAC-724DEBE8ADEC}" type="pres">
      <dgm:prSet presAssocID="{6E0C5BCC-1EAE-474E-8B9F-1BAD4C1518F9}" presName="imagSh" presStyleLbl="bgImgPlace1" presStyleIdx="2" presStyleCnt="3"/>
      <dgm:spPr/>
    </dgm:pt>
    <dgm:pt modelId="{0A10CED0-922C-4088-8130-32FD322A68C6}" type="pres">
      <dgm:prSet presAssocID="{6E0C5BCC-1EAE-474E-8B9F-1BAD4C1518F9}" presName="txNode" presStyleLbl="node1" presStyleIdx="2" presStyleCnt="3">
        <dgm:presLayoutVars>
          <dgm:bulletEnabled val="1"/>
        </dgm:presLayoutVars>
      </dgm:prSet>
      <dgm:spPr/>
    </dgm:pt>
  </dgm:ptLst>
  <dgm:cxnLst>
    <dgm:cxn modelId="{0D4EE80E-452C-4478-BAFF-8ED4DC28DBDB}" type="presOf" srcId="{53593B8F-CCF2-46F4-B908-04B2EB58A9E1}" destId="{331DE51B-F024-4F51-9A4D-F1633474A0C1}" srcOrd="1" destOrd="0" presId="urn:microsoft.com/office/officeart/2005/8/layout/hProcess10"/>
    <dgm:cxn modelId="{4CD51526-051E-46F0-B230-902BFAE946B1}" srcId="{69011FB8-7506-4F38-A807-D7FF7474ACBA}" destId="{1F6A0E6F-08D8-4BDF-8F2F-74490D7DD227}" srcOrd="0" destOrd="0" parTransId="{994C9B94-4C95-45FF-A69E-77FB8C556AC1}" sibTransId="{53593B8F-CCF2-46F4-B908-04B2EB58A9E1}"/>
    <dgm:cxn modelId="{70930A5C-6987-4D8D-B3E5-14301A76C0DA}" type="presOf" srcId="{6E0C5BCC-1EAE-474E-8B9F-1BAD4C1518F9}" destId="{0A10CED0-922C-4088-8130-32FD322A68C6}" srcOrd="0" destOrd="0" presId="urn:microsoft.com/office/officeart/2005/8/layout/hProcess10"/>
    <dgm:cxn modelId="{A6A27D5C-E7B0-48FD-90F7-DB0D6D3BB520}" type="presOf" srcId="{A5E9F60D-C4E5-40B0-8434-0F3D6F614003}" destId="{732C131D-4770-4B77-9BDE-DCEB0CA9BF6B}" srcOrd="1" destOrd="0" presId="urn:microsoft.com/office/officeart/2005/8/layout/hProcess10"/>
    <dgm:cxn modelId="{EA2C145F-9423-4E13-9F71-2BF9C69AEA5B}" type="presOf" srcId="{53593B8F-CCF2-46F4-B908-04B2EB58A9E1}" destId="{15AC60DD-4371-4D95-BFB6-3C9BE6770D8B}" srcOrd="0" destOrd="0" presId="urn:microsoft.com/office/officeart/2005/8/layout/hProcess10"/>
    <dgm:cxn modelId="{D21C456B-DEEA-4C3A-9BEC-6370BD62FF30}" type="presOf" srcId="{3C9C50AA-BB37-4EE9-97FE-9E911D408361}" destId="{ECD4D454-4A7A-48C8-ADA3-92421BCC935F}" srcOrd="0" destOrd="0" presId="urn:microsoft.com/office/officeart/2005/8/layout/hProcess10"/>
    <dgm:cxn modelId="{18BDAD74-041E-47CD-8D44-B3740620133D}" type="presOf" srcId="{69011FB8-7506-4F38-A807-D7FF7474ACBA}" destId="{1E844994-5331-4673-BCD3-1479FEC1A395}" srcOrd="0" destOrd="0" presId="urn:microsoft.com/office/officeart/2005/8/layout/hProcess10"/>
    <dgm:cxn modelId="{9D2CA58E-AA7B-474A-91E2-B9889E649BB7}" type="presOf" srcId="{A5E9F60D-C4E5-40B0-8434-0F3D6F614003}" destId="{962F6E0F-D19D-4921-8E39-B509905E7057}" srcOrd="0" destOrd="0" presId="urn:microsoft.com/office/officeart/2005/8/layout/hProcess10"/>
    <dgm:cxn modelId="{66B09CB7-88BA-440C-8DB9-A75A0260BEDB}" srcId="{69011FB8-7506-4F38-A807-D7FF7474ACBA}" destId="{3C9C50AA-BB37-4EE9-97FE-9E911D408361}" srcOrd="1" destOrd="0" parTransId="{3AA5E0CA-3E62-41CD-BEFC-CA759E7BE2D6}" sibTransId="{A5E9F60D-C4E5-40B0-8434-0F3D6F614003}"/>
    <dgm:cxn modelId="{14CAAAF3-5114-4ED4-A4DF-0DFABD1610B2}" type="presOf" srcId="{1F6A0E6F-08D8-4BDF-8F2F-74490D7DD227}" destId="{92388630-116D-4B0B-BD74-90F648A1516B}" srcOrd="0" destOrd="0" presId="urn:microsoft.com/office/officeart/2005/8/layout/hProcess10"/>
    <dgm:cxn modelId="{934093FE-8AC2-488B-B3C7-35FB7E41BA38}" srcId="{69011FB8-7506-4F38-A807-D7FF7474ACBA}" destId="{6E0C5BCC-1EAE-474E-8B9F-1BAD4C1518F9}" srcOrd="2" destOrd="0" parTransId="{0A56251C-8818-4AFD-B067-7528703EAAE0}" sibTransId="{D6197693-23AB-455C-BFA5-BED59909B511}"/>
    <dgm:cxn modelId="{D1E316A2-8476-457A-8B5A-A5B0258F9BE0}" type="presParOf" srcId="{1E844994-5331-4673-BCD3-1479FEC1A395}" destId="{F3E7FB24-AD70-4BD2-9D44-09FA18DC4774}" srcOrd="0" destOrd="0" presId="urn:microsoft.com/office/officeart/2005/8/layout/hProcess10"/>
    <dgm:cxn modelId="{364965B6-06E1-4B74-A55B-E43F761EFE78}" type="presParOf" srcId="{F3E7FB24-AD70-4BD2-9D44-09FA18DC4774}" destId="{59C1D7C6-3332-4BD3-92D2-F7B5328A5A34}" srcOrd="0" destOrd="0" presId="urn:microsoft.com/office/officeart/2005/8/layout/hProcess10"/>
    <dgm:cxn modelId="{EAF9EBDD-5CCD-48B4-9634-7BC2A4CADECF}" type="presParOf" srcId="{F3E7FB24-AD70-4BD2-9D44-09FA18DC4774}" destId="{92388630-116D-4B0B-BD74-90F648A1516B}" srcOrd="1" destOrd="0" presId="urn:microsoft.com/office/officeart/2005/8/layout/hProcess10"/>
    <dgm:cxn modelId="{87BA32FB-1B8D-4FD2-9044-C0987153DD15}" type="presParOf" srcId="{1E844994-5331-4673-BCD3-1479FEC1A395}" destId="{15AC60DD-4371-4D95-BFB6-3C9BE6770D8B}" srcOrd="1" destOrd="0" presId="urn:microsoft.com/office/officeart/2005/8/layout/hProcess10"/>
    <dgm:cxn modelId="{FB961C1B-7C55-4717-AF5C-9DE64674072A}" type="presParOf" srcId="{15AC60DD-4371-4D95-BFB6-3C9BE6770D8B}" destId="{331DE51B-F024-4F51-9A4D-F1633474A0C1}" srcOrd="0" destOrd="0" presId="urn:microsoft.com/office/officeart/2005/8/layout/hProcess10"/>
    <dgm:cxn modelId="{B706132E-53F3-40D0-AD78-E4D476BD1135}" type="presParOf" srcId="{1E844994-5331-4673-BCD3-1479FEC1A395}" destId="{8BBEED03-4620-4192-9251-41FE263B166E}" srcOrd="2" destOrd="0" presId="urn:microsoft.com/office/officeart/2005/8/layout/hProcess10"/>
    <dgm:cxn modelId="{21512566-E1DB-4EB9-8872-E78A98803B5D}" type="presParOf" srcId="{8BBEED03-4620-4192-9251-41FE263B166E}" destId="{5D52FEB6-EE29-4A2E-BB03-DDE3DBE53539}" srcOrd="0" destOrd="0" presId="urn:microsoft.com/office/officeart/2005/8/layout/hProcess10"/>
    <dgm:cxn modelId="{819A0168-AA7C-44EA-8DAB-F5F1F7A155BD}" type="presParOf" srcId="{8BBEED03-4620-4192-9251-41FE263B166E}" destId="{ECD4D454-4A7A-48C8-ADA3-92421BCC935F}" srcOrd="1" destOrd="0" presId="urn:microsoft.com/office/officeart/2005/8/layout/hProcess10"/>
    <dgm:cxn modelId="{C0C97A06-A4D3-4057-A656-FF6429C53339}" type="presParOf" srcId="{1E844994-5331-4673-BCD3-1479FEC1A395}" destId="{962F6E0F-D19D-4921-8E39-B509905E7057}" srcOrd="3" destOrd="0" presId="urn:microsoft.com/office/officeart/2005/8/layout/hProcess10"/>
    <dgm:cxn modelId="{576FD79D-2C73-4EBF-B651-339A9EA4F5D0}" type="presParOf" srcId="{962F6E0F-D19D-4921-8E39-B509905E7057}" destId="{732C131D-4770-4B77-9BDE-DCEB0CA9BF6B}" srcOrd="0" destOrd="0" presId="urn:microsoft.com/office/officeart/2005/8/layout/hProcess10"/>
    <dgm:cxn modelId="{20BA6B1D-480C-49AF-ACDF-8A71D39C4019}" type="presParOf" srcId="{1E844994-5331-4673-BCD3-1479FEC1A395}" destId="{F50AC9D3-881D-49F8-9485-59232A8F4433}" srcOrd="4" destOrd="0" presId="urn:microsoft.com/office/officeart/2005/8/layout/hProcess10"/>
    <dgm:cxn modelId="{4D61592B-6F95-40DD-8A08-9BC13B7C3B3E}" type="presParOf" srcId="{F50AC9D3-881D-49F8-9485-59232A8F4433}" destId="{BABB3EB5-3DE0-46B0-8BAC-724DEBE8ADEC}" srcOrd="0" destOrd="0" presId="urn:microsoft.com/office/officeart/2005/8/layout/hProcess10"/>
    <dgm:cxn modelId="{BD975CD5-7823-43B7-A6B3-B8084E2E67E9}" type="presParOf" srcId="{F50AC9D3-881D-49F8-9485-59232A8F4433}" destId="{0A10CED0-922C-4088-8130-32FD322A68C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366ED-F500-4811-A2CB-3AF039259243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7CE1894-2277-4BA3-AAC7-370B0D4FDD56}">
      <dgm:prSet custT="1"/>
      <dgm:spPr/>
      <dgm:t>
        <a:bodyPr/>
        <a:lstStyle/>
        <a:p>
          <a:r>
            <a:rPr lang="hr-HR" sz="1800" dirty="0"/>
            <a:t>RAZGOVOR I EDUKACIJA: Razgovarajte o negativnim posljedicama konzumacije energetskih pića, osobito negativnim utjecajem na debljinu, karijes i svakodnevno funkcioniranje.</a:t>
          </a:r>
        </a:p>
      </dgm:t>
    </dgm:pt>
    <dgm:pt modelId="{5CE6DF09-297C-48BD-9C7E-7CFE16A014CB}" type="parTrans" cxnId="{FBF99062-D91E-4E7C-98D4-826AA2C63765}">
      <dgm:prSet/>
      <dgm:spPr/>
      <dgm:t>
        <a:bodyPr/>
        <a:lstStyle/>
        <a:p>
          <a:endParaRPr lang="hr-HR"/>
        </a:p>
      </dgm:t>
    </dgm:pt>
    <dgm:pt modelId="{386124CA-0D49-4B21-B7D9-E053F5A5314A}" type="sibTrans" cxnId="{FBF99062-D91E-4E7C-98D4-826AA2C63765}">
      <dgm:prSet/>
      <dgm:spPr/>
      <dgm:t>
        <a:bodyPr/>
        <a:lstStyle/>
        <a:p>
          <a:endParaRPr lang="hr-HR"/>
        </a:p>
      </dgm:t>
    </dgm:pt>
    <dgm:pt modelId="{6B2E5847-630F-4939-9229-C1CB9683EAD6}">
      <dgm:prSet custT="1"/>
      <dgm:spPr/>
      <dgm:t>
        <a:bodyPr/>
        <a:lstStyle/>
        <a:p>
          <a:r>
            <a:rPr lang="hr-HR" sz="1800" dirty="0"/>
            <a:t>ZDRAVIJE ALTERNATIVE: </a:t>
          </a:r>
        </a:p>
        <a:p>
          <a:r>
            <a:rPr lang="hr-HR" sz="1800" dirty="0"/>
            <a:t>Kod osjećaja umora i manjka energije, pokušajte potaknuti na zdravije alternative energetskim pićima. </a:t>
          </a:r>
        </a:p>
      </dgm:t>
    </dgm:pt>
    <dgm:pt modelId="{7B3F1E12-6AA1-41E8-8E43-32ED63D36789}" type="parTrans" cxnId="{84A61411-F7A4-49B5-B69E-22073E05B098}">
      <dgm:prSet/>
      <dgm:spPr/>
      <dgm:t>
        <a:bodyPr/>
        <a:lstStyle/>
        <a:p>
          <a:endParaRPr lang="hr-HR"/>
        </a:p>
      </dgm:t>
    </dgm:pt>
    <dgm:pt modelId="{EBC80000-4031-4A88-80F8-1943608A999D}" type="sibTrans" cxnId="{84A61411-F7A4-49B5-B69E-22073E05B098}">
      <dgm:prSet/>
      <dgm:spPr/>
      <dgm:t>
        <a:bodyPr/>
        <a:lstStyle/>
        <a:p>
          <a:endParaRPr lang="hr-HR"/>
        </a:p>
      </dgm:t>
    </dgm:pt>
    <dgm:pt modelId="{DC02B93A-36B3-4CAD-B3FE-0B43D041484D}">
      <dgm:prSet custT="1"/>
      <dgm:spPr/>
      <dgm:t>
        <a:bodyPr/>
        <a:lstStyle/>
        <a:p>
          <a:r>
            <a:rPr lang="hr-HR" sz="1800" dirty="0"/>
            <a:t>BUDITE PRIMJER:</a:t>
          </a:r>
        </a:p>
        <a:p>
          <a:r>
            <a:rPr lang="hr-HR" sz="1800" dirty="0"/>
            <a:t> Ne konzumirajte energetska pića pred maloljetnicima i ne ostavljajte ih na mjestima koja su im dostupna. </a:t>
          </a:r>
        </a:p>
      </dgm:t>
    </dgm:pt>
    <dgm:pt modelId="{56247E59-0654-4D5E-84F3-90C28FF60754}" type="parTrans" cxnId="{635C9735-A71C-4819-9D8F-A4A792D18C66}">
      <dgm:prSet/>
      <dgm:spPr/>
      <dgm:t>
        <a:bodyPr/>
        <a:lstStyle/>
        <a:p>
          <a:endParaRPr lang="hr-HR"/>
        </a:p>
      </dgm:t>
    </dgm:pt>
    <dgm:pt modelId="{03416416-71BA-4043-B174-37BEB3B3A7F0}" type="sibTrans" cxnId="{635C9735-A71C-4819-9D8F-A4A792D18C66}">
      <dgm:prSet/>
      <dgm:spPr/>
      <dgm:t>
        <a:bodyPr/>
        <a:lstStyle/>
        <a:p>
          <a:endParaRPr lang="hr-HR"/>
        </a:p>
      </dgm:t>
    </dgm:pt>
    <dgm:pt modelId="{571F8FA4-4E3F-4F17-A56A-9DAA5F41BA5E}">
      <dgm:prSet custT="1"/>
      <dgm:spPr/>
      <dgm:t>
        <a:bodyPr/>
        <a:lstStyle/>
        <a:p>
          <a:r>
            <a:rPr lang="hr-HR" sz="1600" dirty="0"/>
            <a:t>SURADNJA S UČITELJIMA I DRUGIM RODITELJIMA: Udružite se s učiteljima i drugima u educiranju o rizicima konzumacije energetskih pića. Ako maloljetnik vidi da su njegovi vršnjaci smanjili unos energetskih pića, smanjit će i on. </a:t>
          </a:r>
        </a:p>
      </dgm:t>
    </dgm:pt>
    <dgm:pt modelId="{027AC36B-9A12-411F-8C16-D9DC525F5328}" type="parTrans" cxnId="{477DA112-19B5-41A6-A8EC-80A8FF13C206}">
      <dgm:prSet/>
      <dgm:spPr/>
      <dgm:t>
        <a:bodyPr/>
        <a:lstStyle/>
        <a:p>
          <a:endParaRPr lang="hr-HR"/>
        </a:p>
      </dgm:t>
    </dgm:pt>
    <dgm:pt modelId="{351E8388-BA86-4035-97A3-1471BEBAE4B4}" type="sibTrans" cxnId="{477DA112-19B5-41A6-A8EC-80A8FF13C206}">
      <dgm:prSet/>
      <dgm:spPr/>
      <dgm:t>
        <a:bodyPr/>
        <a:lstStyle/>
        <a:p>
          <a:endParaRPr lang="hr-HR"/>
        </a:p>
      </dgm:t>
    </dgm:pt>
    <dgm:pt modelId="{86065060-1280-4C4C-8394-C20F6C8CA0AB}" type="pres">
      <dgm:prSet presAssocID="{9D2366ED-F500-4811-A2CB-3AF039259243}" presName="rootnode" presStyleCnt="0">
        <dgm:presLayoutVars>
          <dgm:chMax/>
          <dgm:chPref/>
          <dgm:dir/>
          <dgm:animLvl val="lvl"/>
        </dgm:presLayoutVars>
      </dgm:prSet>
      <dgm:spPr/>
    </dgm:pt>
    <dgm:pt modelId="{F9F4F6B6-C318-4D81-A302-5C82FDE8F5DF}" type="pres">
      <dgm:prSet presAssocID="{F7CE1894-2277-4BA3-AAC7-370B0D4FDD56}" presName="composite" presStyleCnt="0"/>
      <dgm:spPr/>
    </dgm:pt>
    <dgm:pt modelId="{F4FA70AD-17B7-4FE6-8913-CEB409262156}" type="pres">
      <dgm:prSet presAssocID="{F7CE1894-2277-4BA3-AAC7-370B0D4FDD56}" presName="LShape" presStyleLbl="alignNode1" presStyleIdx="0" presStyleCnt="7" custScaleX="102190" custLinFactNeighborX="-752" custLinFactNeighborY="93"/>
      <dgm:spPr/>
    </dgm:pt>
    <dgm:pt modelId="{BBCAF60C-C9BC-4504-B5EA-90A9A9D93758}" type="pres">
      <dgm:prSet presAssocID="{F7CE1894-2277-4BA3-AAC7-370B0D4FDD56}" presName="ParentText" presStyleLbl="revTx" presStyleIdx="0" presStyleCnt="4" custScaleX="102385" custLinFactNeighborX="-833" custLinFactNeighborY="71">
        <dgm:presLayoutVars>
          <dgm:chMax val="0"/>
          <dgm:chPref val="0"/>
          <dgm:bulletEnabled val="1"/>
        </dgm:presLayoutVars>
      </dgm:prSet>
      <dgm:spPr/>
    </dgm:pt>
    <dgm:pt modelId="{3D097DD4-A908-49D4-BB43-AB36008E158C}" type="pres">
      <dgm:prSet presAssocID="{F7CE1894-2277-4BA3-AAC7-370B0D4FDD56}" presName="Triangle" presStyleLbl="alignNode1" presStyleIdx="1" presStyleCnt="7" custScaleX="102190" custLinFactNeighborX="-4415" custLinFactNeighborY="330"/>
      <dgm:spPr/>
    </dgm:pt>
    <dgm:pt modelId="{073813C1-C8BF-43B8-AF4B-3C8FF362B184}" type="pres">
      <dgm:prSet presAssocID="{386124CA-0D49-4B21-B7D9-E053F5A5314A}" presName="sibTrans" presStyleCnt="0"/>
      <dgm:spPr/>
    </dgm:pt>
    <dgm:pt modelId="{1475BBFF-8D45-4C70-8927-DE4E3E69515E}" type="pres">
      <dgm:prSet presAssocID="{386124CA-0D49-4B21-B7D9-E053F5A5314A}" presName="space" presStyleCnt="0"/>
      <dgm:spPr/>
    </dgm:pt>
    <dgm:pt modelId="{AEC1A8A9-CD4A-48E9-B64C-11B79C91A2A4}" type="pres">
      <dgm:prSet presAssocID="{6B2E5847-630F-4939-9229-C1CB9683EAD6}" presName="composite" presStyleCnt="0"/>
      <dgm:spPr/>
    </dgm:pt>
    <dgm:pt modelId="{5A898221-30C2-4EF4-AD4C-7E2145AC3FF2}" type="pres">
      <dgm:prSet presAssocID="{6B2E5847-630F-4939-9229-C1CB9683EAD6}" presName="LShape" presStyleLbl="alignNode1" presStyleIdx="2" presStyleCnt="7" custScaleX="102190" custLinFactNeighborX="-752" custLinFactNeighborY="93"/>
      <dgm:spPr/>
    </dgm:pt>
    <dgm:pt modelId="{ED081C7B-E25A-47B5-B803-02C7A44098F6}" type="pres">
      <dgm:prSet presAssocID="{6B2E5847-630F-4939-9229-C1CB9683EAD6}" presName="ParentText" presStyleLbl="revTx" presStyleIdx="1" presStyleCnt="4" custScaleX="102190" custLinFactNeighborX="-833" custLinFactNeighborY="71">
        <dgm:presLayoutVars>
          <dgm:chMax val="0"/>
          <dgm:chPref val="0"/>
          <dgm:bulletEnabled val="1"/>
        </dgm:presLayoutVars>
      </dgm:prSet>
      <dgm:spPr/>
    </dgm:pt>
    <dgm:pt modelId="{83BED648-BC70-47BD-B98F-F8B9A2FEA194}" type="pres">
      <dgm:prSet presAssocID="{6B2E5847-630F-4939-9229-C1CB9683EAD6}" presName="Triangle" presStyleLbl="alignNode1" presStyleIdx="3" presStyleCnt="7" custScaleX="102190" custLinFactNeighborX="-4415" custLinFactNeighborY="330"/>
      <dgm:spPr/>
    </dgm:pt>
    <dgm:pt modelId="{E30F516B-E9CB-4AE6-8659-43E2B8DA6CDE}" type="pres">
      <dgm:prSet presAssocID="{EBC80000-4031-4A88-80F8-1943608A999D}" presName="sibTrans" presStyleCnt="0"/>
      <dgm:spPr/>
    </dgm:pt>
    <dgm:pt modelId="{F08E7D8A-9107-4570-A51A-3453D17B536E}" type="pres">
      <dgm:prSet presAssocID="{EBC80000-4031-4A88-80F8-1943608A999D}" presName="space" presStyleCnt="0"/>
      <dgm:spPr/>
    </dgm:pt>
    <dgm:pt modelId="{D4130834-E603-4C57-B429-62BAFB4CFABB}" type="pres">
      <dgm:prSet presAssocID="{DC02B93A-36B3-4CAD-B3FE-0B43D041484D}" presName="composite" presStyleCnt="0"/>
      <dgm:spPr/>
    </dgm:pt>
    <dgm:pt modelId="{C1CF168B-3917-4102-9413-7486219493D3}" type="pres">
      <dgm:prSet presAssocID="{DC02B93A-36B3-4CAD-B3FE-0B43D041484D}" presName="LShape" presStyleLbl="alignNode1" presStyleIdx="4" presStyleCnt="7" custScaleX="102190" custLinFactNeighborX="-752" custLinFactNeighborY="93"/>
      <dgm:spPr/>
    </dgm:pt>
    <dgm:pt modelId="{99C3597B-FCA6-4140-AFCA-20E182ABEF4F}" type="pres">
      <dgm:prSet presAssocID="{DC02B93A-36B3-4CAD-B3FE-0B43D041484D}" presName="ParentText" presStyleLbl="revTx" presStyleIdx="2" presStyleCnt="4" custScaleX="102190" custLinFactNeighborX="-833" custLinFactNeighborY="71">
        <dgm:presLayoutVars>
          <dgm:chMax val="0"/>
          <dgm:chPref val="0"/>
          <dgm:bulletEnabled val="1"/>
        </dgm:presLayoutVars>
      </dgm:prSet>
      <dgm:spPr/>
    </dgm:pt>
    <dgm:pt modelId="{31937FAF-AAED-47A3-85D9-6B8B069D2D00}" type="pres">
      <dgm:prSet presAssocID="{DC02B93A-36B3-4CAD-B3FE-0B43D041484D}" presName="Triangle" presStyleLbl="alignNode1" presStyleIdx="5" presStyleCnt="7" custScaleX="102190" custLinFactNeighborX="-4415" custLinFactNeighborY="330"/>
      <dgm:spPr/>
    </dgm:pt>
    <dgm:pt modelId="{0ECCF9EB-26BF-4A8C-8420-393F4EC7D57D}" type="pres">
      <dgm:prSet presAssocID="{03416416-71BA-4043-B174-37BEB3B3A7F0}" presName="sibTrans" presStyleCnt="0"/>
      <dgm:spPr/>
    </dgm:pt>
    <dgm:pt modelId="{45C265B7-74AF-40E9-B3AA-6D72D77CD95D}" type="pres">
      <dgm:prSet presAssocID="{03416416-71BA-4043-B174-37BEB3B3A7F0}" presName="space" presStyleCnt="0"/>
      <dgm:spPr/>
    </dgm:pt>
    <dgm:pt modelId="{90C580ED-A9DC-4857-BDDD-8F777EA6A845}" type="pres">
      <dgm:prSet presAssocID="{571F8FA4-4E3F-4F17-A56A-9DAA5F41BA5E}" presName="composite" presStyleCnt="0"/>
      <dgm:spPr/>
    </dgm:pt>
    <dgm:pt modelId="{DFABAA9C-09FB-401B-AB10-E4BEB4286840}" type="pres">
      <dgm:prSet presAssocID="{571F8FA4-4E3F-4F17-A56A-9DAA5F41BA5E}" presName="LShape" presStyleLbl="alignNode1" presStyleIdx="6" presStyleCnt="7" custScaleX="102190" custLinFactNeighborX="-752" custLinFactNeighborY="93"/>
      <dgm:spPr/>
    </dgm:pt>
    <dgm:pt modelId="{2F5FB2F7-5219-4374-9ED9-C1773FB6900A}" type="pres">
      <dgm:prSet presAssocID="{571F8FA4-4E3F-4F17-A56A-9DAA5F41BA5E}" presName="ParentText" presStyleLbl="revTx" presStyleIdx="3" presStyleCnt="4" custScaleX="102190" custLinFactNeighborX="-833" custLinFactNeighborY="71">
        <dgm:presLayoutVars>
          <dgm:chMax val="0"/>
          <dgm:chPref val="0"/>
          <dgm:bulletEnabled val="1"/>
        </dgm:presLayoutVars>
      </dgm:prSet>
      <dgm:spPr/>
    </dgm:pt>
  </dgm:ptLst>
  <dgm:cxnLst>
    <dgm:cxn modelId="{A991A010-7270-4B3B-AE82-0B220EF18A38}" type="presOf" srcId="{F7CE1894-2277-4BA3-AAC7-370B0D4FDD56}" destId="{BBCAF60C-C9BC-4504-B5EA-90A9A9D93758}" srcOrd="0" destOrd="0" presId="urn:microsoft.com/office/officeart/2009/3/layout/StepUpProcess"/>
    <dgm:cxn modelId="{84A61411-F7A4-49B5-B69E-22073E05B098}" srcId="{9D2366ED-F500-4811-A2CB-3AF039259243}" destId="{6B2E5847-630F-4939-9229-C1CB9683EAD6}" srcOrd="1" destOrd="0" parTransId="{7B3F1E12-6AA1-41E8-8E43-32ED63D36789}" sibTransId="{EBC80000-4031-4A88-80F8-1943608A999D}"/>
    <dgm:cxn modelId="{477DA112-19B5-41A6-A8EC-80A8FF13C206}" srcId="{9D2366ED-F500-4811-A2CB-3AF039259243}" destId="{571F8FA4-4E3F-4F17-A56A-9DAA5F41BA5E}" srcOrd="3" destOrd="0" parTransId="{027AC36B-9A12-411F-8C16-D9DC525F5328}" sibTransId="{351E8388-BA86-4035-97A3-1471BEBAE4B4}"/>
    <dgm:cxn modelId="{51079816-EEBB-44F2-B67F-0695B6C07435}" type="presOf" srcId="{571F8FA4-4E3F-4F17-A56A-9DAA5F41BA5E}" destId="{2F5FB2F7-5219-4374-9ED9-C1773FB6900A}" srcOrd="0" destOrd="0" presId="urn:microsoft.com/office/officeart/2009/3/layout/StepUpProcess"/>
    <dgm:cxn modelId="{635C9735-A71C-4819-9D8F-A4A792D18C66}" srcId="{9D2366ED-F500-4811-A2CB-3AF039259243}" destId="{DC02B93A-36B3-4CAD-B3FE-0B43D041484D}" srcOrd="2" destOrd="0" parTransId="{56247E59-0654-4D5E-84F3-90C28FF60754}" sibTransId="{03416416-71BA-4043-B174-37BEB3B3A7F0}"/>
    <dgm:cxn modelId="{FBF99062-D91E-4E7C-98D4-826AA2C63765}" srcId="{9D2366ED-F500-4811-A2CB-3AF039259243}" destId="{F7CE1894-2277-4BA3-AAC7-370B0D4FDD56}" srcOrd="0" destOrd="0" parTransId="{5CE6DF09-297C-48BD-9C7E-7CFE16A014CB}" sibTransId="{386124CA-0D49-4B21-B7D9-E053F5A5314A}"/>
    <dgm:cxn modelId="{B4671292-1D59-4BF0-B58C-C51856164824}" type="presOf" srcId="{9D2366ED-F500-4811-A2CB-3AF039259243}" destId="{86065060-1280-4C4C-8394-C20F6C8CA0AB}" srcOrd="0" destOrd="0" presId="urn:microsoft.com/office/officeart/2009/3/layout/StepUpProcess"/>
    <dgm:cxn modelId="{C1876FE8-23EE-4C83-B68F-533A981E18DE}" type="presOf" srcId="{DC02B93A-36B3-4CAD-B3FE-0B43D041484D}" destId="{99C3597B-FCA6-4140-AFCA-20E182ABEF4F}" srcOrd="0" destOrd="0" presId="urn:microsoft.com/office/officeart/2009/3/layout/StepUpProcess"/>
    <dgm:cxn modelId="{6BF04BEE-5FE9-4C30-9B6B-5D4751C177F8}" type="presOf" srcId="{6B2E5847-630F-4939-9229-C1CB9683EAD6}" destId="{ED081C7B-E25A-47B5-B803-02C7A44098F6}" srcOrd="0" destOrd="0" presId="urn:microsoft.com/office/officeart/2009/3/layout/StepUpProcess"/>
    <dgm:cxn modelId="{1ADCD0A9-646F-492E-8912-14AB74C2713E}" type="presParOf" srcId="{86065060-1280-4C4C-8394-C20F6C8CA0AB}" destId="{F9F4F6B6-C318-4D81-A302-5C82FDE8F5DF}" srcOrd="0" destOrd="0" presId="urn:microsoft.com/office/officeart/2009/3/layout/StepUpProcess"/>
    <dgm:cxn modelId="{9C31042E-84CD-4590-99E8-07FE0E0E4B14}" type="presParOf" srcId="{F9F4F6B6-C318-4D81-A302-5C82FDE8F5DF}" destId="{F4FA70AD-17B7-4FE6-8913-CEB409262156}" srcOrd="0" destOrd="0" presId="urn:microsoft.com/office/officeart/2009/3/layout/StepUpProcess"/>
    <dgm:cxn modelId="{1C3EEBF4-C90C-4586-81B8-FD731484BEB4}" type="presParOf" srcId="{F9F4F6B6-C318-4D81-A302-5C82FDE8F5DF}" destId="{BBCAF60C-C9BC-4504-B5EA-90A9A9D93758}" srcOrd="1" destOrd="0" presId="urn:microsoft.com/office/officeart/2009/3/layout/StepUpProcess"/>
    <dgm:cxn modelId="{ED8DFF17-C87D-40FA-95CE-A1C7E9A00BD2}" type="presParOf" srcId="{F9F4F6B6-C318-4D81-A302-5C82FDE8F5DF}" destId="{3D097DD4-A908-49D4-BB43-AB36008E158C}" srcOrd="2" destOrd="0" presId="urn:microsoft.com/office/officeart/2009/3/layout/StepUpProcess"/>
    <dgm:cxn modelId="{A720733A-9A7D-4864-A44E-CE28D5DFC000}" type="presParOf" srcId="{86065060-1280-4C4C-8394-C20F6C8CA0AB}" destId="{073813C1-C8BF-43B8-AF4B-3C8FF362B184}" srcOrd="1" destOrd="0" presId="urn:microsoft.com/office/officeart/2009/3/layout/StepUpProcess"/>
    <dgm:cxn modelId="{CAEEDBD9-6180-4A55-970E-600E4A9CDABC}" type="presParOf" srcId="{073813C1-C8BF-43B8-AF4B-3C8FF362B184}" destId="{1475BBFF-8D45-4C70-8927-DE4E3E69515E}" srcOrd="0" destOrd="0" presId="urn:microsoft.com/office/officeart/2009/3/layout/StepUpProcess"/>
    <dgm:cxn modelId="{510D238C-4735-4DB8-A29A-E750F5C7E349}" type="presParOf" srcId="{86065060-1280-4C4C-8394-C20F6C8CA0AB}" destId="{AEC1A8A9-CD4A-48E9-B64C-11B79C91A2A4}" srcOrd="2" destOrd="0" presId="urn:microsoft.com/office/officeart/2009/3/layout/StepUpProcess"/>
    <dgm:cxn modelId="{1FD996F6-5E27-423D-80AB-2EFDFFC94FF4}" type="presParOf" srcId="{AEC1A8A9-CD4A-48E9-B64C-11B79C91A2A4}" destId="{5A898221-30C2-4EF4-AD4C-7E2145AC3FF2}" srcOrd="0" destOrd="0" presId="urn:microsoft.com/office/officeart/2009/3/layout/StepUpProcess"/>
    <dgm:cxn modelId="{90A2274A-0AD4-4A1A-B23E-3A81DEFD6CBD}" type="presParOf" srcId="{AEC1A8A9-CD4A-48E9-B64C-11B79C91A2A4}" destId="{ED081C7B-E25A-47B5-B803-02C7A44098F6}" srcOrd="1" destOrd="0" presId="urn:microsoft.com/office/officeart/2009/3/layout/StepUpProcess"/>
    <dgm:cxn modelId="{386E6BA0-9599-4183-9875-3FDF80E63A5C}" type="presParOf" srcId="{AEC1A8A9-CD4A-48E9-B64C-11B79C91A2A4}" destId="{83BED648-BC70-47BD-B98F-F8B9A2FEA194}" srcOrd="2" destOrd="0" presId="urn:microsoft.com/office/officeart/2009/3/layout/StepUpProcess"/>
    <dgm:cxn modelId="{5919CE22-5731-467D-A434-0936F0CC63C7}" type="presParOf" srcId="{86065060-1280-4C4C-8394-C20F6C8CA0AB}" destId="{E30F516B-E9CB-4AE6-8659-43E2B8DA6CDE}" srcOrd="3" destOrd="0" presId="urn:microsoft.com/office/officeart/2009/3/layout/StepUpProcess"/>
    <dgm:cxn modelId="{D6EF286B-0647-498B-AE62-0DED7D2261B3}" type="presParOf" srcId="{E30F516B-E9CB-4AE6-8659-43E2B8DA6CDE}" destId="{F08E7D8A-9107-4570-A51A-3453D17B536E}" srcOrd="0" destOrd="0" presId="urn:microsoft.com/office/officeart/2009/3/layout/StepUpProcess"/>
    <dgm:cxn modelId="{30B5631E-39C9-47BE-B077-6FC6A8D3EB57}" type="presParOf" srcId="{86065060-1280-4C4C-8394-C20F6C8CA0AB}" destId="{D4130834-E603-4C57-B429-62BAFB4CFABB}" srcOrd="4" destOrd="0" presId="urn:microsoft.com/office/officeart/2009/3/layout/StepUpProcess"/>
    <dgm:cxn modelId="{6733DBDA-56D0-4E6A-9841-20DE6144A7FB}" type="presParOf" srcId="{D4130834-E603-4C57-B429-62BAFB4CFABB}" destId="{C1CF168B-3917-4102-9413-7486219493D3}" srcOrd="0" destOrd="0" presId="urn:microsoft.com/office/officeart/2009/3/layout/StepUpProcess"/>
    <dgm:cxn modelId="{1A5C0DA4-D7D8-4C61-86EA-D1644C69F12E}" type="presParOf" srcId="{D4130834-E603-4C57-B429-62BAFB4CFABB}" destId="{99C3597B-FCA6-4140-AFCA-20E182ABEF4F}" srcOrd="1" destOrd="0" presId="urn:microsoft.com/office/officeart/2009/3/layout/StepUpProcess"/>
    <dgm:cxn modelId="{D948E987-3888-4272-BD30-CEC36CED6295}" type="presParOf" srcId="{D4130834-E603-4C57-B429-62BAFB4CFABB}" destId="{31937FAF-AAED-47A3-85D9-6B8B069D2D00}" srcOrd="2" destOrd="0" presId="urn:microsoft.com/office/officeart/2009/3/layout/StepUpProcess"/>
    <dgm:cxn modelId="{BFD1B8C1-108C-4DCF-829D-3908D2C83353}" type="presParOf" srcId="{86065060-1280-4C4C-8394-C20F6C8CA0AB}" destId="{0ECCF9EB-26BF-4A8C-8420-393F4EC7D57D}" srcOrd="5" destOrd="0" presId="urn:microsoft.com/office/officeart/2009/3/layout/StepUpProcess"/>
    <dgm:cxn modelId="{6A5D82B9-37F6-4482-B8FB-6479543EE110}" type="presParOf" srcId="{0ECCF9EB-26BF-4A8C-8420-393F4EC7D57D}" destId="{45C265B7-74AF-40E9-B3AA-6D72D77CD95D}" srcOrd="0" destOrd="0" presId="urn:microsoft.com/office/officeart/2009/3/layout/StepUpProcess"/>
    <dgm:cxn modelId="{E0ADD646-0976-41ED-85B2-5004744BA691}" type="presParOf" srcId="{86065060-1280-4C4C-8394-C20F6C8CA0AB}" destId="{90C580ED-A9DC-4857-BDDD-8F777EA6A845}" srcOrd="6" destOrd="0" presId="urn:microsoft.com/office/officeart/2009/3/layout/StepUpProcess"/>
    <dgm:cxn modelId="{75E215DC-8C35-4D40-88D4-C7F132DB7B65}" type="presParOf" srcId="{90C580ED-A9DC-4857-BDDD-8F777EA6A845}" destId="{DFABAA9C-09FB-401B-AB10-E4BEB4286840}" srcOrd="0" destOrd="0" presId="urn:microsoft.com/office/officeart/2009/3/layout/StepUpProcess"/>
    <dgm:cxn modelId="{8B2CC211-F80B-44BA-AFFA-106B89C9DDA6}" type="presParOf" srcId="{90C580ED-A9DC-4857-BDDD-8F777EA6A845}" destId="{2F5FB2F7-5219-4374-9ED9-C1773FB6900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37F0-5C3C-468E-AC04-097303521964}">
      <dsp:nvSpPr>
        <dsp:cNvPr id="0" name=""/>
        <dsp:cNvSpPr/>
      </dsp:nvSpPr>
      <dsp:spPr>
        <a:xfrm>
          <a:off x="4224" y="258913"/>
          <a:ext cx="1847194" cy="30814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PROCJENA U SVIJETU: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Djeca i tinejdžeri prema preporukama Američke akademije za pedijatriju iz 2011. godine ne bi trebali konzumirati energetska pića, no procjenjuje se da u svijetu energetska pića konzumira njih 30-50 </a:t>
          </a:r>
        </a:p>
      </dsp:txBody>
      <dsp:txXfrm>
        <a:off x="58326" y="313015"/>
        <a:ext cx="1738990" cy="2973284"/>
      </dsp:txXfrm>
    </dsp:sp>
    <dsp:sp modelId="{362DCFFB-B6CB-4FF6-8350-4296E0216E95}">
      <dsp:nvSpPr>
        <dsp:cNvPr id="0" name=""/>
        <dsp:cNvSpPr/>
      </dsp:nvSpPr>
      <dsp:spPr>
        <a:xfrm>
          <a:off x="2036138" y="1570605"/>
          <a:ext cx="391605" cy="458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>
        <a:off x="2036138" y="1662226"/>
        <a:ext cx="274124" cy="274862"/>
      </dsp:txXfrm>
    </dsp:sp>
    <dsp:sp modelId="{351D53C4-D193-4F56-8E2A-E9A097130B71}">
      <dsp:nvSpPr>
        <dsp:cNvPr id="0" name=""/>
        <dsp:cNvSpPr/>
      </dsp:nvSpPr>
      <dsp:spPr>
        <a:xfrm>
          <a:off x="2590297" y="258913"/>
          <a:ext cx="1847194" cy="30814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94031"/>
            <a:satOff val="1462"/>
            <a:lumOff val="78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NIJE ISTINA DA IH SVI PIJU!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 U Hrvatskoj:  2/3 učenika u dobi od 11 godina nikada nije pilo energetska pića, 3/4 učenica u dobi od 11 godina nikada nije pilo energetska pića, 1/3 učenika i učenica u dobi od 15 godina nikada nije pilo energetska pića</a:t>
          </a:r>
        </a:p>
      </dsp:txBody>
      <dsp:txXfrm>
        <a:off x="2644399" y="313015"/>
        <a:ext cx="1738990" cy="2973284"/>
      </dsp:txXfrm>
    </dsp:sp>
    <dsp:sp modelId="{8B584282-6092-4E69-A7F3-C7C59D19C1C9}">
      <dsp:nvSpPr>
        <dsp:cNvPr id="0" name=""/>
        <dsp:cNvSpPr/>
      </dsp:nvSpPr>
      <dsp:spPr>
        <a:xfrm>
          <a:off x="4622211" y="1570605"/>
          <a:ext cx="391605" cy="458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41061"/>
            <a:satOff val="-615"/>
            <a:lumOff val="10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>
        <a:off x="4622211" y="1662226"/>
        <a:ext cx="274124" cy="274862"/>
      </dsp:txXfrm>
    </dsp:sp>
    <dsp:sp modelId="{511EB665-3115-4267-BCC3-3FF6B345C9C8}">
      <dsp:nvSpPr>
        <dsp:cNvPr id="0" name=""/>
        <dsp:cNvSpPr/>
      </dsp:nvSpPr>
      <dsp:spPr>
        <a:xfrm>
          <a:off x="5176369" y="258913"/>
          <a:ext cx="1847194" cy="30814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88062"/>
            <a:satOff val="2925"/>
            <a:lumOff val="15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ZANIMLJIVO : Godine 2022. smanjila se razlika između djevojčica i dječaka u povremenoj konzumaciji energetskih pića u Hrvatskoj koja je u 2018. bila izraženija</a:t>
          </a:r>
        </a:p>
      </dsp:txBody>
      <dsp:txXfrm>
        <a:off x="5230471" y="313015"/>
        <a:ext cx="1738990" cy="2973284"/>
      </dsp:txXfrm>
    </dsp:sp>
    <dsp:sp modelId="{F2371049-9FB3-444A-AA36-12B51209F4D1}">
      <dsp:nvSpPr>
        <dsp:cNvPr id="0" name=""/>
        <dsp:cNvSpPr/>
      </dsp:nvSpPr>
      <dsp:spPr>
        <a:xfrm>
          <a:off x="7208283" y="1570605"/>
          <a:ext cx="391605" cy="458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2122"/>
            <a:satOff val="-1229"/>
            <a:lumOff val="20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>
        <a:off x="7208283" y="1662226"/>
        <a:ext cx="274124" cy="274862"/>
      </dsp:txXfrm>
    </dsp:sp>
    <dsp:sp modelId="{E2B50BD6-4B23-48C1-8377-484A3444A282}">
      <dsp:nvSpPr>
        <dsp:cNvPr id="0" name=""/>
        <dsp:cNvSpPr/>
      </dsp:nvSpPr>
      <dsp:spPr>
        <a:xfrm>
          <a:off x="7762441" y="258913"/>
          <a:ext cx="1847194" cy="30814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82092"/>
            <a:satOff val="4387"/>
            <a:lumOff val="234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NAŽALOST...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 Neki učenici piju izrazito velike količine energetskih pića: najmanje pola litre u posljednjoj prilici popilo je 7,3 % učenika i 3,6 % učenica </a:t>
          </a:r>
        </a:p>
      </dsp:txBody>
      <dsp:txXfrm>
        <a:off x="7816543" y="313015"/>
        <a:ext cx="1738990" cy="2973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1D7C6-3332-4BD3-92D2-F7B5328A5A34}">
      <dsp:nvSpPr>
        <dsp:cNvPr id="0" name=""/>
        <dsp:cNvSpPr/>
      </dsp:nvSpPr>
      <dsp:spPr>
        <a:xfrm>
          <a:off x="5907" y="14563"/>
          <a:ext cx="2783265" cy="27832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388630-116D-4B0B-BD74-90F648A1516B}">
      <dsp:nvSpPr>
        <dsp:cNvPr id="0" name=""/>
        <dsp:cNvSpPr/>
      </dsp:nvSpPr>
      <dsp:spPr>
        <a:xfrm>
          <a:off x="458997" y="1684522"/>
          <a:ext cx="2783265" cy="2783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TRAGEDIJA U ZAGREBU(06.06.2021.) - smrt trinaestogodišnjeg dječaka koji je popio veliku količinu energetskog pića.</a:t>
          </a:r>
        </a:p>
      </dsp:txBody>
      <dsp:txXfrm>
        <a:off x="540516" y="1766041"/>
        <a:ext cx="2620227" cy="2620227"/>
      </dsp:txXfrm>
    </dsp:sp>
    <dsp:sp modelId="{15AC60DD-4371-4D95-BFB6-3C9BE6770D8B}">
      <dsp:nvSpPr>
        <dsp:cNvPr id="0" name=""/>
        <dsp:cNvSpPr/>
      </dsp:nvSpPr>
      <dsp:spPr>
        <a:xfrm>
          <a:off x="3325291" y="1071806"/>
          <a:ext cx="536118" cy="668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/>
        </a:p>
      </dsp:txBody>
      <dsp:txXfrm>
        <a:off x="3325291" y="1205562"/>
        <a:ext cx="375283" cy="401267"/>
      </dsp:txXfrm>
    </dsp:sp>
    <dsp:sp modelId="{5D52FEB6-EE29-4A2E-BB03-DDE3DBE53539}">
      <dsp:nvSpPr>
        <dsp:cNvPr id="0" name=""/>
        <dsp:cNvSpPr/>
      </dsp:nvSpPr>
      <dsp:spPr>
        <a:xfrm>
          <a:off x="4320939" y="14563"/>
          <a:ext cx="2783265" cy="27832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111815"/>
            <a:satOff val="13578"/>
            <a:lumOff val="79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D4D454-4A7A-48C8-ADA3-92421BCC935F}">
      <dsp:nvSpPr>
        <dsp:cNvPr id="0" name=""/>
        <dsp:cNvSpPr/>
      </dsp:nvSpPr>
      <dsp:spPr>
        <a:xfrm>
          <a:off x="4774029" y="1684522"/>
          <a:ext cx="2783265" cy="2783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Nakon što je popila dvije limenke energetskog pića </a:t>
          </a:r>
          <a:r>
            <a:rPr lang="hr-HR" sz="1600" kern="1200" dirty="0" err="1"/>
            <a:t>Monster</a:t>
          </a:r>
          <a:r>
            <a:rPr lang="hr-HR" sz="1600" kern="1200" dirty="0"/>
            <a:t> Energy </a:t>
          </a:r>
          <a:r>
            <a:rPr lang="hr-HR" sz="1600" kern="1200" dirty="0" err="1"/>
            <a:t>Drink</a:t>
          </a:r>
          <a:r>
            <a:rPr lang="hr-HR" sz="1600" kern="1200" dirty="0"/>
            <a:t>, 14-godišnja </a:t>
          </a:r>
          <a:r>
            <a:rPr lang="hr-HR" sz="1600" kern="1200" dirty="0" err="1"/>
            <a:t>Anais</a:t>
          </a:r>
          <a:r>
            <a:rPr lang="hr-HR" sz="1600" kern="1200" dirty="0"/>
            <a:t> </a:t>
          </a:r>
          <a:r>
            <a:rPr lang="hr-HR" sz="1600" kern="1200" dirty="0" err="1"/>
            <a:t>Fournier</a:t>
          </a:r>
          <a:r>
            <a:rPr lang="hr-HR" sz="1600" kern="1200" dirty="0"/>
            <a:t> doživjela je srčani udar, i nije ga preživjela. Djevojka je umrla od srčane aritmije uzrokovane velikom količinom unesenog kofeina u organizam.</a:t>
          </a:r>
        </a:p>
      </dsp:txBody>
      <dsp:txXfrm>
        <a:off x="4855548" y="1766041"/>
        <a:ext cx="2620227" cy="2620227"/>
      </dsp:txXfrm>
    </dsp:sp>
    <dsp:sp modelId="{962F6E0F-D19D-4921-8E39-B509905E7057}">
      <dsp:nvSpPr>
        <dsp:cNvPr id="0" name=""/>
        <dsp:cNvSpPr/>
      </dsp:nvSpPr>
      <dsp:spPr>
        <a:xfrm>
          <a:off x="7640323" y="1071806"/>
          <a:ext cx="536118" cy="668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kern="1200"/>
        </a:p>
      </dsp:txBody>
      <dsp:txXfrm>
        <a:off x="7640323" y="1205562"/>
        <a:ext cx="375283" cy="401267"/>
      </dsp:txXfrm>
    </dsp:sp>
    <dsp:sp modelId="{BABB3EB5-3DE0-46B0-8BAC-724DEBE8ADEC}">
      <dsp:nvSpPr>
        <dsp:cNvPr id="0" name=""/>
        <dsp:cNvSpPr/>
      </dsp:nvSpPr>
      <dsp:spPr>
        <a:xfrm>
          <a:off x="8635972" y="14563"/>
          <a:ext cx="2783265" cy="27832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2223631"/>
            <a:satOff val="27156"/>
            <a:lumOff val="15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10CED0-922C-4088-8130-32FD322A68C6}">
      <dsp:nvSpPr>
        <dsp:cNvPr id="0" name=""/>
        <dsp:cNvSpPr/>
      </dsp:nvSpPr>
      <dsp:spPr>
        <a:xfrm>
          <a:off x="9089061" y="1684522"/>
          <a:ext cx="2783265" cy="2783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 U dva sata  Davis Allen </a:t>
          </a:r>
          <a:r>
            <a:rPr lang="hr-HR" sz="1600" kern="1200" dirty="0" err="1"/>
            <a:t>Cripe</a:t>
          </a:r>
          <a:r>
            <a:rPr lang="hr-HR" sz="1600" kern="1200" dirty="0"/>
            <a:t> popio bijelu kavu i dva energetska pića, a onda se iznenada srušio i umro od zastoja srca i srušio se u školi</a:t>
          </a:r>
        </a:p>
      </dsp:txBody>
      <dsp:txXfrm>
        <a:off x="9170580" y="1766041"/>
        <a:ext cx="2620227" cy="2620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70AD-17B7-4FE6-8913-CEB409262156}">
      <dsp:nvSpPr>
        <dsp:cNvPr id="0" name=""/>
        <dsp:cNvSpPr/>
      </dsp:nvSpPr>
      <dsp:spPr>
        <a:xfrm rot="5400000">
          <a:off x="1330769" y="1456870"/>
          <a:ext cx="1432693" cy="243617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F60C-C9BC-4504-B5EA-90A9A9D93758}">
      <dsp:nvSpPr>
        <dsp:cNvPr id="0" name=""/>
        <dsp:cNvSpPr/>
      </dsp:nvSpPr>
      <dsp:spPr>
        <a:xfrm>
          <a:off x="1065950" y="2195273"/>
          <a:ext cx="2203592" cy="188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RAZGOVOR I EDUKACIJA: Razgovarajte o negativnim posljedicama konzumacije energetskih pića, osobito negativnim utjecajem na debljinu, karijes i svakodnevno funkcioniranje.</a:t>
          </a:r>
        </a:p>
      </dsp:txBody>
      <dsp:txXfrm>
        <a:off x="1065950" y="2195273"/>
        <a:ext cx="2203592" cy="1886582"/>
      </dsp:txXfrm>
    </dsp:sp>
    <dsp:sp modelId="{3D097DD4-A908-49D4-BB43-AB36008E158C}">
      <dsp:nvSpPr>
        <dsp:cNvPr id="0" name=""/>
        <dsp:cNvSpPr/>
      </dsp:nvSpPr>
      <dsp:spPr>
        <a:xfrm>
          <a:off x="2833342" y="1307471"/>
          <a:ext cx="414980" cy="40608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98221-30C2-4EF4-AD4C-7E2145AC3FF2}">
      <dsp:nvSpPr>
        <dsp:cNvPr id="0" name=""/>
        <dsp:cNvSpPr/>
      </dsp:nvSpPr>
      <dsp:spPr>
        <a:xfrm rot="5400000">
          <a:off x="4017326" y="804889"/>
          <a:ext cx="1432693" cy="243617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81C7B-E25A-47B5-B803-02C7A44098F6}">
      <dsp:nvSpPr>
        <dsp:cNvPr id="0" name=""/>
        <dsp:cNvSpPr/>
      </dsp:nvSpPr>
      <dsp:spPr>
        <a:xfrm>
          <a:off x="3754606" y="1543294"/>
          <a:ext cx="2199395" cy="188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ZDRAVIJE ALTERNATIVE: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Kod osjećaja umora i manjka energije, pokušajte potaknuti na zdravije alternative energetskim pićima. </a:t>
          </a:r>
        </a:p>
      </dsp:txBody>
      <dsp:txXfrm>
        <a:off x="3754606" y="1543294"/>
        <a:ext cx="2199395" cy="1886582"/>
      </dsp:txXfrm>
    </dsp:sp>
    <dsp:sp modelId="{83BED648-BC70-47BD-B98F-F8B9A2FEA194}">
      <dsp:nvSpPr>
        <dsp:cNvPr id="0" name=""/>
        <dsp:cNvSpPr/>
      </dsp:nvSpPr>
      <dsp:spPr>
        <a:xfrm>
          <a:off x="5519900" y="655490"/>
          <a:ext cx="414980" cy="40608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F168B-3917-4102-9413-7486219493D3}">
      <dsp:nvSpPr>
        <dsp:cNvPr id="0" name=""/>
        <dsp:cNvSpPr/>
      </dsp:nvSpPr>
      <dsp:spPr>
        <a:xfrm rot="5400000">
          <a:off x="6703884" y="152908"/>
          <a:ext cx="1432693" cy="243617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597B-FCA6-4140-AFCA-20E182ABEF4F}">
      <dsp:nvSpPr>
        <dsp:cNvPr id="0" name=""/>
        <dsp:cNvSpPr/>
      </dsp:nvSpPr>
      <dsp:spPr>
        <a:xfrm>
          <a:off x="6441164" y="891313"/>
          <a:ext cx="2199395" cy="188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BUDITE PRIMJER: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 Ne konzumirajte energetska pića pred maloljetnicima i ne ostavljajte ih na mjestima koja su im dostupna. </a:t>
          </a:r>
        </a:p>
      </dsp:txBody>
      <dsp:txXfrm>
        <a:off x="6441164" y="891313"/>
        <a:ext cx="2199395" cy="1886582"/>
      </dsp:txXfrm>
    </dsp:sp>
    <dsp:sp modelId="{31937FAF-AAED-47A3-85D9-6B8B069D2D00}">
      <dsp:nvSpPr>
        <dsp:cNvPr id="0" name=""/>
        <dsp:cNvSpPr/>
      </dsp:nvSpPr>
      <dsp:spPr>
        <a:xfrm>
          <a:off x="8206458" y="3510"/>
          <a:ext cx="414980" cy="40608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BAA9C-09FB-401B-AB10-E4BEB4286840}">
      <dsp:nvSpPr>
        <dsp:cNvPr id="0" name=""/>
        <dsp:cNvSpPr/>
      </dsp:nvSpPr>
      <dsp:spPr>
        <a:xfrm rot="5400000">
          <a:off x="9390442" y="-499072"/>
          <a:ext cx="1432693" cy="243617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B2F7-5219-4374-9ED9-C1773FB6900A}">
      <dsp:nvSpPr>
        <dsp:cNvPr id="0" name=""/>
        <dsp:cNvSpPr/>
      </dsp:nvSpPr>
      <dsp:spPr>
        <a:xfrm>
          <a:off x="9127722" y="239332"/>
          <a:ext cx="2199395" cy="188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SURADNJA S UČITELJIMA I DRUGIM RODITELJIMA: Udružite se s učiteljima i drugima u educiranju o rizicima konzumacije energetskih pića. Ako maloljetnik vidi da su njegovi vršnjaci smanjili unos energetskih pića, smanjit će i on. </a:t>
          </a:r>
        </a:p>
      </dsp:txBody>
      <dsp:txXfrm>
        <a:off x="9127722" y="239332"/>
        <a:ext cx="2199395" cy="188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229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89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346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7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05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383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73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958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904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062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689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275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408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384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604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02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528A-5C69-403E-B060-A20299AA7C34}" type="datetimeFigureOut">
              <a:rPr lang="hr-HR" smtClean="0"/>
              <a:t>28.5.2023.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8E33-2827-43A8-BBC3-1D717D39720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2104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diagramLayout" Target="../diagrams/layout2.xml" /><Relationship Id="rId7" Type="http://schemas.openxmlformats.org/officeDocument/2006/relationships/image" Target="../media/image11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10" Type="http://schemas.openxmlformats.org/officeDocument/2006/relationships/image" Target="../media/image14.png" /><Relationship Id="rId4" Type="http://schemas.openxmlformats.org/officeDocument/2006/relationships/diagramQuickStyle" Target="../diagrams/quickStyle2.xml" /><Relationship Id="rId9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5544BEC-68E7-49E5-B1BF-BA711623C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879" y="1045528"/>
            <a:ext cx="8683722" cy="2268559"/>
          </a:xfrm>
        </p:spPr>
        <p:txBody>
          <a:bodyPr/>
          <a:lstStyle/>
          <a:p>
            <a:r>
              <a:rPr lang="hr-HR" dirty="0"/>
              <a:t>ENERGETSKA PIĆA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9C6BD0FC-B0B8-4820-B204-14258765C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93" y="4009058"/>
            <a:ext cx="4138617" cy="1160213"/>
          </a:xfrm>
        </p:spPr>
        <p:txBody>
          <a:bodyPr/>
          <a:lstStyle/>
          <a:p>
            <a:pPr algn="l"/>
            <a:r>
              <a:rPr lang="hr-HR"/>
              <a:t>GABRIJELA ŠIMIĆ, LAURA ŠIMIĆ</a:t>
            </a:r>
            <a:endParaRPr lang="hr-HR" dirty="0"/>
          </a:p>
          <a:p>
            <a:pPr algn="l"/>
            <a:r>
              <a:rPr lang="hr-HR" dirty="0"/>
              <a:t>OŠ DOMOVINSKE ZAHVALNOSTI</a:t>
            </a:r>
          </a:p>
        </p:txBody>
      </p:sp>
    </p:spTree>
    <p:extLst>
      <p:ext uri="{BB962C8B-B14F-4D97-AF65-F5344CB8AC3E}">
        <p14:creationId xmlns:p14="http://schemas.microsoft.com/office/powerpoint/2010/main" val="331230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4A06A-727C-4F1E-9EB7-133FF2CF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KOLIKO SE ENERGETSKA PIĆA KONZUMIRAJU?</a:t>
            </a:r>
            <a:endParaRPr lang="hr-HR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36E52F7C-88B7-4D3C-A903-9E7B3868B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99885"/>
              </p:ext>
            </p:extLst>
          </p:nvPr>
        </p:nvGraphicFramePr>
        <p:xfrm>
          <a:off x="680321" y="235480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68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C7A8B8-4F38-4853-8D3A-BDE61FC3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ENERGETSKIH PIĆA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727834AD-5FE8-46F0-A0FD-FFE0487C5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6698"/>
              </p:ext>
            </p:extLst>
          </p:nvPr>
        </p:nvGraphicFramePr>
        <p:xfrm>
          <a:off x="71718" y="2169459"/>
          <a:ext cx="11878235" cy="448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avis Allen Cripe: Teen didn't die from too much caffeine, but from how he  drank it">
            <a:extLst>
              <a:ext uri="{FF2B5EF4-FFF2-40B4-BE49-F238E27FC236}">
                <a16:creationId xmlns:a16="http://schemas.microsoft.com/office/drawing/2014/main" id="{00567AB2-BF01-4C83-95BB-AE52395F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908" y="2508787"/>
            <a:ext cx="1380319" cy="1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04B546B-94A1-430E-92B4-DA019C93C3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151" r="617" b="44575"/>
          <a:stretch/>
        </p:blipFill>
        <p:spPr>
          <a:xfrm>
            <a:off x="8670450" y="2255415"/>
            <a:ext cx="1623732" cy="168009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44472F-E32B-44EB-AD68-E64BE81A64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3195" t="10197" r="-545" b="27450"/>
          <a:stretch/>
        </p:blipFill>
        <p:spPr>
          <a:xfrm>
            <a:off x="4561764" y="2127720"/>
            <a:ext cx="1767318" cy="184364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DB058F5-F9C1-4C75-94BF-3A6C969D5D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88" t="4314" r="490" b="19608"/>
          <a:stretch/>
        </p:blipFill>
        <p:spPr>
          <a:xfrm>
            <a:off x="242047" y="2043952"/>
            <a:ext cx="1909482" cy="24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51C50C-959B-4A1E-8BFB-BFABA02F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r-HR" dirty="0"/>
              <a:t>ŠTO MOŽEMO UČINITI?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6CF1D7CA-7CE9-46D2-9528-789069381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81460"/>
              </p:ext>
            </p:extLst>
          </p:nvPr>
        </p:nvGraphicFramePr>
        <p:xfrm>
          <a:off x="0" y="941979"/>
          <a:ext cx="12192000" cy="408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31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1AAB309-5EDB-4367-9878-C9797B58B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522" y="1777426"/>
            <a:ext cx="8144134" cy="1373070"/>
          </a:xfrm>
        </p:spPr>
        <p:txBody>
          <a:bodyPr/>
          <a:lstStyle/>
          <a:p>
            <a:r>
              <a:rPr lang="hr-HR" sz="7200" dirty="0"/>
              <a:t>HVALA NA PAŽNJI!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A7503982-6FF9-421B-9728-B94685A44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533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9C654-A2B1-4979-BD62-428B1FD7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POZNATA ENERGETSKA PIĆA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9D6F46D-A3AE-4CBA-961B-5FFD722D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3575"/>
            <a:ext cx="5944597" cy="3542613"/>
          </a:xfrm>
        </p:spPr>
        <p:txBody>
          <a:bodyPr>
            <a:normAutofit/>
          </a:bodyPr>
          <a:lstStyle/>
          <a:p>
            <a:r>
              <a:rPr lang="hr-HR" dirty="0"/>
              <a:t>Red </a:t>
            </a:r>
            <a:r>
              <a:rPr lang="hr-HR" dirty="0" err="1"/>
              <a:t>Bull</a:t>
            </a:r>
            <a:r>
              <a:rPr lang="hr-HR" dirty="0"/>
              <a:t>, </a:t>
            </a:r>
            <a:r>
              <a:rPr lang="hr-HR" dirty="0" err="1"/>
              <a:t>Monster</a:t>
            </a:r>
            <a:r>
              <a:rPr lang="hr-HR" dirty="0"/>
              <a:t> Energy, </a:t>
            </a:r>
            <a:r>
              <a:rPr lang="hr-HR" dirty="0" err="1"/>
              <a:t>Hell</a:t>
            </a:r>
            <a:r>
              <a:rPr lang="hr-HR" dirty="0"/>
              <a:t> Energy…</a:t>
            </a:r>
          </a:p>
        </p:txBody>
      </p:sp>
      <p:pic>
        <p:nvPicPr>
          <p:cNvPr id="1034" name="Picture 10" descr="Zaslađene 'bombe': Energetski napici imaju do 18 kocki šećera | 24sata">
            <a:extLst>
              <a:ext uri="{FF2B5EF4-FFF2-40B4-BE49-F238E27FC236}">
                <a16:creationId xmlns:a16="http://schemas.microsoft.com/office/drawing/2014/main" id="{DB2D439C-CC8E-4ED2-9AEF-14F24C2C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484707"/>
            <a:ext cx="5466101" cy="307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3BD501-2292-4778-9B77-8B7F991CA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63" y="2928955"/>
            <a:ext cx="4401604" cy="264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45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55915-101F-4DE2-8A61-A1AF8BB5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0122"/>
            <a:ext cx="9613861" cy="1080938"/>
          </a:xfrm>
        </p:spPr>
        <p:txBody>
          <a:bodyPr/>
          <a:lstStyle/>
          <a:p>
            <a:r>
              <a:rPr lang="hr-HR" dirty="0"/>
              <a:t>ŠTO JE ENERGETSKI NAPITAK?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65E572-B052-4D9F-A65E-0E67B6CE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9" y="2327909"/>
            <a:ext cx="11386173" cy="3599316"/>
          </a:xfrm>
        </p:spPr>
        <p:txBody>
          <a:bodyPr>
            <a:normAutofit/>
          </a:bodyPr>
          <a:lstStyle/>
          <a:p>
            <a:r>
              <a:rPr lang="hr-HR" dirty="0"/>
              <a:t>energetski napitak je bezalkoholno piće koje prema tvrdnjama proizvođača trenutno povećava razinu energije u organizmu</a:t>
            </a:r>
          </a:p>
          <a:p>
            <a:r>
              <a:rPr lang="hr-HR" dirty="0"/>
              <a:t>energetski napitci zaista na kratko vrijeme povećavaju mentalne i kognitivne sposobnosti, budnost i fizičku izdržljivost.</a:t>
            </a:r>
          </a:p>
          <a:p>
            <a:r>
              <a:rPr lang="hr-HR" dirty="0"/>
              <a:t>energija u energetskom napitku ne oslobađa se kao rezultat sagorijevanja kalorija, nego zbog stimulansa i vitamina, koje sadrži</a:t>
            </a:r>
          </a:p>
          <a:p>
            <a:endParaRPr lang="hr-HR" dirty="0"/>
          </a:p>
        </p:txBody>
      </p:sp>
      <p:pic>
        <p:nvPicPr>
          <p:cNvPr id="3074" name="Picture 2" descr="https://i.pinimg.com/564x/9f/be/84/9fbe84210f7d11af56fe42fe843a49c5.jpg">
            <a:extLst>
              <a:ext uri="{FF2B5EF4-FFF2-40B4-BE49-F238E27FC236}">
                <a16:creationId xmlns:a16="http://schemas.microsoft.com/office/drawing/2014/main" id="{0808CE73-A00E-4C14-9522-ABB123F3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16" y="457546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7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7BCFAA01-8196-4E31-8C9B-0813C29D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SADRŽI ENERGETSKI NAPITAK?</a:t>
            </a:r>
            <a:endParaRPr lang="hr-HR" dirty="0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333CB082-A7C7-4ABE-998D-5255A4CA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97" y="2247226"/>
            <a:ext cx="10937938" cy="3599316"/>
          </a:xfrm>
        </p:spPr>
        <p:txBody>
          <a:bodyPr>
            <a:noAutofit/>
          </a:bodyPr>
          <a:lstStyle/>
          <a:p>
            <a:r>
              <a:rPr lang="hr-HR" dirty="0"/>
              <a:t>energetski napitci obično sadrže </a:t>
            </a:r>
            <a:r>
              <a:rPr lang="hr-HR" dirty="0" err="1"/>
              <a:t>ksantine</a:t>
            </a:r>
            <a:r>
              <a:rPr lang="hr-HR" dirty="0"/>
              <a:t> (uključujući kofein), gaziranu vodu, </a:t>
            </a:r>
            <a:r>
              <a:rPr lang="hr-HR" dirty="0" err="1"/>
              <a:t>taurin</a:t>
            </a:r>
            <a:r>
              <a:rPr lang="hr-HR" dirty="0"/>
              <a:t>, B vitamine i neke biljke</a:t>
            </a:r>
          </a:p>
          <a:p>
            <a:r>
              <a:rPr lang="hr-HR" dirty="0"/>
              <a:t>uobičajeni sastojci su </a:t>
            </a:r>
            <a:r>
              <a:rPr lang="hr-HR" dirty="0" err="1"/>
              <a:t>guarana</a:t>
            </a:r>
            <a:r>
              <a:rPr lang="hr-HR" dirty="0"/>
              <a:t>, </a:t>
            </a:r>
            <a:r>
              <a:rPr lang="hr-HR" dirty="0" err="1"/>
              <a:t>yerba</a:t>
            </a:r>
            <a:r>
              <a:rPr lang="hr-HR" dirty="0"/>
              <a:t> mate, </a:t>
            </a:r>
            <a:r>
              <a:rPr lang="hr-HR" dirty="0" err="1"/>
              <a:t>akai</a:t>
            </a:r>
            <a:r>
              <a:rPr lang="hr-HR" dirty="0"/>
              <a:t>, </a:t>
            </a:r>
            <a:r>
              <a:rPr lang="hr-HR" dirty="0" err="1"/>
              <a:t>gingseng</a:t>
            </a:r>
            <a:r>
              <a:rPr lang="hr-HR" dirty="0"/>
              <a:t>, </a:t>
            </a:r>
            <a:r>
              <a:rPr lang="hr-HR" dirty="0" err="1"/>
              <a:t>ginkgo</a:t>
            </a:r>
            <a:r>
              <a:rPr lang="hr-HR" dirty="0"/>
              <a:t> </a:t>
            </a:r>
            <a:r>
              <a:rPr lang="hr-HR" dirty="0" err="1"/>
              <a:t>biloba</a:t>
            </a:r>
            <a:r>
              <a:rPr lang="hr-HR" dirty="0"/>
              <a:t>. Ponekada u energetske napitke dodaju </a:t>
            </a:r>
            <a:r>
              <a:rPr lang="hr-HR" dirty="0" err="1"/>
              <a:t>maltodekstrin</a:t>
            </a:r>
            <a:r>
              <a:rPr lang="hr-HR" dirty="0"/>
              <a:t>, </a:t>
            </a:r>
            <a:r>
              <a:rPr lang="hr-HR" dirty="0" err="1"/>
              <a:t>inositol</a:t>
            </a:r>
            <a:r>
              <a:rPr lang="hr-HR" dirty="0"/>
              <a:t>, </a:t>
            </a:r>
            <a:r>
              <a:rPr lang="hr-HR" dirty="0" err="1"/>
              <a:t>karnitin</a:t>
            </a:r>
            <a:r>
              <a:rPr lang="hr-HR" dirty="0"/>
              <a:t> i </a:t>
            </a:r>
            <a:r>
              <a:rPr lang="hr-HR" dirty="0" err="1"/>
              <a:t>kreatin</a:t>
            </a:r>
            <a:endParaRPr lang="hr-HR" dirty="0"/>
          </a:p>
          <a:p>
            <a:r>
              <a:rPr lang="hr-HR" dirty="0"/>
              <a:t>neki energetski napitci sadrže šećer, dok drugi brandovi ga zamjenjuju sladilima.</a:t>
            </a:r>
          </a:p>
          <a:p>
            <a:r>
              <a:rPr lang="hr-HR" dirty="0"/>
              <a:t>nezaobilazni sastojak energetskih napitaka je kofein (često iz </a:t>
            </a:r>
            <a:r>
              <a:rPr lang="hr-HR" dirty="0" err="1"/>
              <a:t>guarane</a:t>
            </a:r>
            <a:r>
              <a:rPr lang="hr-HR" dirty="0"/>
              <a:t> ili </a:t>
            </a:r>
            <a:r>
              <a:rPr lang="hr-HR" dirty="0" err="1"/>
              <a:t>yerba</a:t>
            </a:r>
            <a:r>
              <a:rPr lang="hr-HR" dirty="0"/>
              <a:t> mate)</a:t>
            </a:r>
          </a:p>
          <a:p>
            <a:r>
              <a:rPr lang="hr-HR" dirty="0"/>
              <a:t> energetski napitci sadrže tri puta više kofeina nego kola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83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543C8-4AA0-4595-8D2F-0392E0B9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ZAŠTO SU ENERGETSKI NAPICI ŠTETNI?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1C0894-98A2-4A60-9DE6-7A52C9B7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47" y="2274120"/>
            <a:ext cx="10462808" cy="3599316"/>
          </a:xfrm>
        </p:spPr>
        <p:txBody>
          <a:bodyPr/>
          <a:lstStyle/>
          <a:p>
            <a:r>
              <a:rPr lang="hr-HR" dirty="0"/>
              <a:t>iako vam jedna bočica energetskog napitka neće ozbiljno naškoditi, 2-3 ili više bočica dnevno mogu uzrokovati aritmiju, nesanicu, mučninu, nervozu, dehidraciju, bol u želucu, srčani udar pa čak i smrt</a:t>
            </a:r>
          </a:p>
          <a:p>
            <a:r>
              <a:rPr lang="hr-HR" dirty="0"/>
              <a:t>u SAD-u nuspojave zbog uzimanja energetskih napitaka je jedan od čestih razloga posjeta hitne pomoći</a:t>
            </a:r>
          </a:p>
          <a:p>
            <a:endParaRPr lang="hr-HR" dirty="0"/>
          </a:p>
        </p:txBody>
      </p:sp>
      <p:pic>
        <p:nvPicPr>
          <p:cNvPr id="4102" name="Picture 6" descr="No energy drink icon flat style Royalty Free Vector Image">
            <a:extLst>
              <a:ext uri="{FF2B5EF4-FFF2-40B4-BE49-F238E27FC236}">
                <a16:creationId xmlns:a16="http://schemas.microsoft.com/office/drawing/2014/main" id="{DDBC32D2-AC04-46BC-96CF-0334AC7D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9" t="-9730" r="113" b="6234"/>
          <a:stretch/>
        </p:blipFill>
        <p:spPr bwMode="auto">
          <a:xfrm>
            <a:off x="8509747" y="3912341"/>
            <a:ext cx="2057400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op 15+ Energy Drink Dangers">
            <a:extLst>
              <a:ext uri="{FF2B5EF4-FFF2-40B4-BE49-F238E27FC236}">
                <a16:creationId xmlns:a16="http://schemas.microsoft.com/office/drawing/2014/main" id="{4AA2BE1B-69B2-46F9-A36C-0130EFB7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06" y="4731491"/>
            <a:ext cx="3276600" cy="140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0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6072C-3ED8-4F51-990E-B23B4F18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ENERGETSKI NAPICI ISCRPLJUJU ENERGETSKE ZALIHE ORGANIZMA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836B33-4C86-48FA-8C08-7E4DA48A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8" y="2157579"/>
            <a:ext cx="11861303" cy="3599316"/>
          </a:xfrm>
        </p:spPr>
        <p:txBody>
          <a:bodyPr>
            <a:normAutofit/>
          </a:bodyPr>
          <a:lstStyle/>
          <a:p>
            <a:r>
              <a:rPr lang="hr-HR" dirty="0"/>
              <a:t>svoje </a:t>
            </a:r>
            <a:r>
              <a:rPr lang="hr-HR" dirty="0" err="1"/>
              <a:t>osnažujuće</a:t>
            </a:r>
            <a:r>
              <a:rPr lang="hr-HR" dirty="0"/>
              <a:t> djelovanje energetski napitci duguju sintetičkom kofeinu, </a:t>
            </a:r>
            <a:r>
              <a:rPr lang="hr-HR" dirty="0" err="1"/>
              <a:t>teobrominu</a:t>
            </a:r>
            <a:r>
              <a:rPr lang="hr-HR" dirty="0"/>
              <a:t> i </a:t>
            </a:r>
            <a:r>
              <a:rPr lang="hr-HR" dirty="0" err="1"/>
              <a:t>teofilinu</a:t>
            </a:r>
            <a:endParaRPr lang="hr-HR" dirty="0"/>
          </a:p>
          <a:p>
            <a:r>
              <a:rPr lang="hr-HR" dirty="0"/>
              <a:t>sintetički stimulansi pospješuju stvaranje adrenalina, koji ubrzava rad srca i cirkulaciju krvi</a:t>
            </a:r>
          </a:p>
          <a:p>
            <a:r>
              <a:rPr lang="hr-HR" dirty="0"/>
              <a:t>dotok krvi u mozak se povećava i počinjete se osjećati vedrije i snažnije</a:t>
            </a:r>
          </a:p>
          <a:p>
            <a:r>
              <a:rPr lang="hr-HR" dirty="0"/>
              <a:t>ali ova dodatna energija ne dolazi izvana, nego se crpi iz organizma i</a:t>
            </a:r>
          </a:p>
          <a:p>
            <a:r>
              <a:rPr lang="hr-HR" dirty="0"/>
              <a:t>redovito uzimanje energetskih napitaka može iscrpiti nadbubrežne žlijezde i izazvati bolest, koja se zove adrenalni umor</a:t>
            </a:r>
          </a:p>
        </p:txBody>
      </p:sp>
    </p:spTree>
    <p:extLst>
      <p:ext uri="{BB962C8B-B14F-4D97-AF65-F5344CB8AC3E}">
        <p14:creationId xmlns:p14="http://schemas.microsoft.com/office/powerpoint/2010/main" val="53520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F82BD-AC00-48CA-B220-100948BE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ENERGETSKI NAPICI STVARAJU OVISNOST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043155-AFD6-4AD9-82C8-1199EFEC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199655" cy="3599316"/>
          </a:xfrm>
        </p:spPr>
        <p:txBody>
          <a:bodyPr/>
          <a:lstStyle/>
          <a:p>
            <a:r>
              <a:rPr lang="hr-HR" dirty="0"/>
              <a:t>kao i drugi stimulansi, energetski napitci stvaraju ovisnost</a:t>
            </a:r>
          </a:p>
          <a:p>
            <a:r>
              <a:rPr lang="hr-HR" dirty="0"/>
              <a:t>mnogi korisnici takvih pića uskoro postaju njihovi taoci i doslovce ovise o njima</a:t>
            </a:r>
          </a:p>
          <a:p>
            <a:r>
              <a:rPr lang="hr-HR" dirty="0"/>
              <a:t>bez svoje dnevne doze energetskog napitka osoba se osjeća neraspoloženom i razdražljivom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2052" name="Picture 4" descr="Download Monster wallpaper by Fondospantaofficial - 60 - Free on ZEDGE™ now. Browse millions of popular bebida Wallpapers and Ringtones on Zedge and personalize your phone to suit you. Browse our content now and free your phone">
            <a:extLst>
              <a:ext uri="{FF2B5EF4-FFF2-40B4-BE49-F238E27FC236}">
                <a16:creationId xmlns:a16="http://schemas.microsoft.com/office/drawing/2014/main" id="{8D22F354-039F-422A-BFD0-25D0A71F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61" y="2300821"/>
            <a:ext cx="2175186" cy="420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7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325A1-E05A-4BDC-8302-E42322D3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74" y="112974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ENERGETSKI NAPICI OŠTEĆUJU UNUTRAŠNJE ORGANE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21CB7-2A3B-44C5-8C39-8CC78187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5" y="2128938"/>
            <a:ext cx="11090338" cy="3599316"/>
          </a:xfrm>
        </p:spPr>
        <p:txBody>
          <a:bodyPr>
            <a:noAutofit/>
          </a:bodyPr>
          <a:lstStyle/>
          <a:p>
            <a:r>
              <a:rPr lang="hr-HR" sz="2200" dirty="0"/>
              <a:t>zbog energetskih napitaka najviše pate srce i krvne žile, želudac i jetra</a:t>
            </a:r>
          </a:p>
          <a:p>
            <a:r>
              <a:rPr lang="hr-HR" sz="2200" dirty="0"/>
              <a:t>želudac pati zbog ugljičnog dioksida, koji povećava stvaranje želučanog soka i kiselost želuca, što škodi gastrointestinalnom traktu</a:t>
            </a:r>
          </a:p>
          <a:p>
            <a:r>
              <a:rPr lang="hr-HR" sz="2200" dirty="0"/>
              <a:t>ugodni okus, boja i aroma energetskog napitka stvoreni su uz pomoć kemijskih tvari, svaki energetski napitak ih sadrži na desetke </a:t>
            </a:r>
          </a:p>
          <a:p>
            <a:r>
              <a:rPr lang="hr-HR" sz="2200" dirty="0"/>
              <a:t>sva ta kemija oštećuje našu jetru</a:t>
            </a:r>
          </a:p>
          <a:p>
            <a:r>
              <a:rPr lang="hr-HR" sz="2200" dirty="0"/>
              <a:t>zbog toga čak i zdravim odraslim ljudima preporučuje se da budu oprezni sa uzimanjem energetskih napitaka</a:t>
            </a:r>
          </a:p>
          <a:p>
            <a:r>
              <a:rPr lang="hr-HR" sz="2200" dirty="0"/>
              <a:t>a da ne govorimo već o tome da energetskim napitcima </a:t>
            </a:r>
            <a:r>
              <a:rPr lang="hr-HR" sz="2200" i="1" dirty="0"/>
              <a:t>nema mjesta</a:t>
            </a:r>
            <a:r>
              <a:rPr lang="hr-HR" sz="2200" dirty="0"/>
              <a:t> u prehrani djece i adolescenata</a:t>
            </a:r>
          </a:p>
          <a:p>
            <a:pPr marL="0" indent="0">
              <a:buNone/>
            </a:pPr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63687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702C91-6A72-4583-8373-710F7E35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r-HR" dirty="0"/>
              <a:t>ZDRAVSTVENE POSLJEDICE REDOVITE KONZUMACIJE ENERGETSKIH PIĆA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40DDAA-E0F5-40D1-97C8-0F035795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hr-HR" dirty="0"/>
              <a:t>dehidracija - manjak vode u tijelu </a:t>
            </a:r>
          </a:p>
          <a:p>
            <a:r>
              <a:rPr lang="hr-HR" dirty="0"/>
              <a:t>nesanica, anksioznost, osjećaj nervoze i razdražljivosti, nemir, razdražljivost, ljutnja i agresivno ponašanje, teškoće koncentracije debljina i karijes, srčani problemi</a:t>
            </a:r>
          </a:p>
        </p:txBody>
      </p:sp>
    </p:spTree>
    <p:extLst>
      <p:ext uri="{BB962C8B-B14F-4D97-AF65-F5344CB8AC3E}">
        <p14:creationId xmlns:p14="http://schemas.microsoft.com/office/powerpoint/2010/main" val="190892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196</TotalTime>
  <Words>804</Words>
  <Application>Microsoft Office PowerPoint</Application>
  <PresentationFormat>Široki zaslon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Berlin</vt:lpstr>
      <vt:lpstr>ENERGETSKA PIĆA</vt:lpstr>
      <vt:lpstr>POZNATA ENERGETSKA PIĆA</vt:lpstr>
      <vt:lpstr>ŠTO JE ENERGETSKI NAPITAK?</vt:lpstr>
      <vt:lpstr>ŠTO SADRŽI ENERGETSKI NAPITAK?</vt:lpstr>
      <vt:lpstr>ZAŠTO SU ENERGETSKI NAPICI ŠTETNI?</vt:lpstr>
      <vt:lpstr>ENERGETSKI NAPICI ISCRPLJUJU ENERGETSKE ZALIHE ORGANIZMA</vt:lpstr>
      <vt:lpstr>ENERGETSKI NAPICI STVARAJU OVISNOST</vt:lpstr>
      <vt:lpstr>ENERGETSKI NAPICI OŠTEĆUJU UNUTRAŠNJE ORGANE  </vt:lpstr>
      <vt:lpstr>ZDRAVSTVENE POSLJEDICE REDOVITE KONZUMACIJE ENERGETSKIH PIĆA</vt:lpstr>
      <vt:lpstr>KOLIKO SE ENERGETSKA PIĆA KONZUMIRAJU?</vt:lpstr>
      <vt:lpstr>POSLJEDICE ENERGETSKIH PIĆA</vt:lpstr>
      <vt:lpstr>ŠTO MOŽEMO UČINITI?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ENERGETSKA PIĆA</dc:title>
  <dc:creator>Laura Šimić</dc:creator>
  <cp:lastModifiedBy>Ivana Vidović</cp:lastModifiedBy>
  <cp:revision>21</cp:revision>
  <dcterms:created xsi:type="dcterms:W3CDTF">2023-04-04T19:40:00Z</dcterms:created>
  <dcterms:modified xsi:type="dcterms:W3CDTF">2023-05-28T18:13:07Z</dcterms:modified>
</cp:coreProperties>
</file>