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EFCO Brookshire" pitchFamily="2" charset="0"/>
      <p:regular r:id="rId17"/>
    </p:embeddedFont>
    <p:embeddedFont>
      <p:font typeface="Open Sauce" pitchFamily="2" charset="0"/>
      <p:regular r:id="rId18"/>
    </p:embeddedFont>
    <p:embeddedFont>
      <p:font typeface="Open Sauce Bold" pitchFamily="2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610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font" Target="fonts/font1.fntdata" /><Relationship Id="rId18" Type="http://schemas.openxmlformats.org/officeDocument/2006/relationships/font" Target="fonts/font6.fntdata" /><Relationship Id="rId3" Type="http://schemas.openxmlformats.org/officeDocument/2006/relationships/slide" Target="slides/slide2.xml" /><Relationship Id="rId21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font" Target="fonts/font5.fntdata" /><Relationship Id="rId2" Type="http://schemas.openxmlformats.org/officeDocument/2006/relationships/slide" Target="slides/slide1.xml" /><Relationship Id="rId16" Type="http://schemas.openxmlformats.org/officeDocument/2006/relationships/font" Target="fonts/font4.fntdata" /><Relationship Id="rId20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font" Target="fonts/font3.fntdata" /><Relationship Id="rId23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font" Target="fonts/font7.fntdata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font" Target="fonts/font2.fntdata" /><Relationship Id="rId22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 /><Relationship Id="rId3" Type="http://schemas.openxmlformats.org/officeDocument/2006/relationships/image" Target="../media/image2.png" /><Relationship Id="rId7" Type="http://schemas.openxmlformats.org/officeDocument/2006/relationships/image" Target="../media/image6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5.svg" /><Relationship Id="rId5" Type="http://schemas.openxmlformats.org/officeDocument/2006/relationships/image" Target="../media/image4.png" /><Relationship Id="rId4" Type="http://schemas.openxmlformats.org/officeDocument/2006/relationships/image" Target="../media/image3.svg" /><Relationship Id="rId9" Type="http://schemas.openxmlformats.org/officeDocument/2006/relationships/image" Target="../media/image8.png" 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 /><Relationship Id="rId3" Type="http://schemas.openxmlformats.org/officeDocument/2006/relationships/image" Target="../media/image2.png" /><Relationship Id="rId7" Type="http://schemas.openxmlformats.org/officeDocument/2006/relationships/image" Target="../media/image6.png" /><Relationship Id="rId12" Type="http://schemas.openxmlformats.org/officeDocument/2006/relationships/image" Target="../media/image25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5.svg" /><Relationship Id="rId11" Type="http://schemas.openxmlformats.org/officeDocument/2006/relationships/image" Target="../media/image24.jpeg" /><Relationship Id="rId5" Type="http://schemas.openxmlformats.org/officeDocument/2006/relationships/image" Target="../media/image4.png" /><Relationship Id="rId10" Type="http://schemas.openxmlformats.org/officeDocument/2006/relationships/image" Target="../media/image10.svg" /><Relationship Id="rId4" Type="http://schemas.openxmlformats.org/officeDocument/2006/relationships/image" Target="../media/image3.svg" /><Relationship Id="rId9" Type="http://schemas.openxmlformats.org/officeDocument/2006/relationships/image" Target="../media/image9.png" 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 /><Relationship Id="rId3" Type="http://schemas.openxmlformats.org/officeDocument/2006/relationships/image" Target="../media/image2.png" /><Relationship Id="rId7" Type="http://schemas.openxmlformats.org/officeDocument/2006/relationships/image" Target="../media/image6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5.svg" /><Relationship Id="rId11" Type="http://schemas.openxmlformats.org/officeDocument/2006/relationships/image" Target="../media/image26.jpeg" /><Relationship Id="rId5" Type="http://schemas.openxmlformats.org/officeDocument/2006/relationships/image" Target="../media/image4.png" /><Relationship Id="rId10" Type="http://schemas.openxmlformats.org/officeDocument/2006/relationships/image" Target="../media/image10.svg" /><Relationship Id="rId4" Type="http://schemas.openxmlformats.org/officeDocument/2006/relationships/image" Target="../media/image3.svg" /><Relationship Id="rId9" Type="http://schemas.openxmlformats.org/officeDocument/2006/relationships/image" Target="../media/image9.png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 /><Relationship Id="rId3" Type="http://schemas.openxmlformats.org/officeDocument/2006/relationships/image" Target="../media/image2.png" /><Relationship Id="rId7" Type="http://schemas.openxmlformats.org/officeDocument/2006/relationships/image" Target="../media/image6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5.svg" /><Relationship Id="rId5" Type="http://schemas.openxmlformats.org/officeDocument/2006/relationships/image" Target="../media/image4.png" /><Relationship Id="rId4" Type="http://schemas.openxmlformats.org/officeDocument/2006/relationships/image" Target="../media/image3.svg" /><Relationship Id="rId9" Type="http://schemas.openxmlformats.org/officeDocument/2006/relationships/image" Target="../media/image8.png" 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 /><Relationship Id="rId3" Type="http://schemas.openxmlformats.org/officeDocument/2006/relationships/image" Target="../media/image2.png" /><Relationship Id="rId7" Type="http://schemas.openxmlformats.org/officeDocument/2006/relationships/image" Target="../media/image6.png" /><Relationship Id="rId12" Type="http://schemas.openxmlformats.org/officeDocument/2006/relationships/image" Target="../media/image1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5.svg" /><Relationship Id="rId11" Type="http://schemas.openxmlformats.org/officeDocument/2006/relationships/image" Target="../media/image11.jpeg" /><Relationship Id="rId5" Type="http://schemas.openxmlformats.org/officeDocument/2006/relationships/image" Target="../media/image4.png" /><Relationship Id="rId10" Type="http://schemas.openxmlformats.org/officeDocument/2006/relationships/image" Target="../media/image10.svg" /><Relationship Id="rId4" Type="http://schemas.openxmlformats.org/officeDocument/2006/relationships/image" Target="../media/image3.svg" /><Relationship Id="rId9" Type="http://schemas.openxmlformats.org/officeDocument/2006/relationships/image" Target="../media/image9.png" 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 /><Relationship Id="rId3" Type="http://schemas.openxmlformats.org/officeDocument/2006/relationships/image" Target="../media/image2.png" /><Relationship Id="rId7" Type="http://schemas.openxmlformats.org/officeDocument/2006/relationships/image" Target="../media/image6.png" /><Relationship Id="rId12" Type="http://schemas.openxmlformats.org/officeDocument/2006/relationships/image" Target="../media/image14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5.svg" /><Relationship Id="rId11" Type="http://schemas.openxmlformats.org/officeDocument/2006/relationships/image" Target="../media/image13.jpeg" /><Relationship Id="rId5" Type="http://schemas.openxmlformats.org/officeDocument/2006/relationships/image" Target="../media/image4.png" /><Relationship Id="rId10" Type="http://schemas.openxmlformats.org/officeDocument/2006/relationships/image" Target="../media/image10.svg" /><Relationship Id="rId4" Type="http://schemas.openxmlformats.org/officeDocument/2006/relationships/image" Target="../media/image3.svg" /><Relationship Id="rId9" Type="http://schemas.openxmlformats.org/officeDocument/2006/relationships/image" Target="../media/image9.png" 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 /><Relationship Id="rId3" Type="http://schemas.openxmlformats.org/officeDocument/2006/relationships/image" Target="../media/image2.png" /><Relationship Id="rId7" Type="http://schemas.openxmlformats.org/officeDocument/2006/relationships/image" Target="../media/image6.png" /><Relationship Id="rId12" Type="http://schemas.openxmlformats.org/officeDocument/2006/relationships/image" Target="../media/image16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5.svg" /><Relationship Id="rId11" Type="http://schemas.openxmlformats.org/officeDocument/2006/relationships/image" Target="../media/image15.jpeg" /><Relationship Id="rId5" Type="http://schemas.openxmlformats.org/officeDocument/2006/relationships/image" Target="../media/image4.png" /><Relationship Id="rId10" Type="http://schemas.openxmlformats.org/officeDocument/2006/relationships/image" Target="../media/image10.svg" /><Relationship Id="rId4" Type="http://schemas.openxmlformats.org/officeDocument/2006/relationships/image" Target="../media/image3.svg" /><Relationship Id="rId9" Type="http://schemas.openxmlformats.org/officeDocument/2006/relationships/image" Target="../media/image9.png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 /><Relationship Id="rId3" Type="http://schemas.openxmlformats.org/officeDocument/2006/relationships/image" Target="../media/image2.png" /><Relationship Id="rId7" Type="http://schemas.openxmlformats.org/officeDocument/2006/relationships/image" Target="../media/image6.png" /><Relationship Id="rId12" Type="http://schemas.openxmlformats.org/officeDocument/2006/relationships/image" Target="../media/image18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5.svg" /><Relationship Id="rId11" Type="http://schemas.openxmlformats.org/officeDocument/2006/relationships/image" Target="../media/image17.jpeg" /><Relationship Id="rId5" Type="http://schemas.openxmlformats.org/officeDocument/2006/relationships/image" Target="../media/image4.png" /><Relationship Id="rId10" Type="http://schemas.openxmlformats.org/officeDocument/2006/relationships/image" Target="../media/image10.svg" /><Relationship Id="rId4" Type="http://schemas.openxmlformats.org/officeDocument/2006/relationships/image" Target="../media/image3.svg" /><Relationship Id="rId9" Type="http://schemas.openxmlformats.org/officeDocument/2006/relationships/image" Target="../media/image9.png" 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 /><Relationship Id="rId3" Type="http://schemas.openxmlformats.org/officeDocument/2006/relationships/image" Target="../media/image2.png" /><Relationship Id="rId7" Type="http://schemas.openxmlformats.org/officeDocument/2006/relationships/image" Target="../media/image6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5.svg" /><Relationship Id="rId11" Type="http://schemas.openxmlformats.org/officeDocument/2006/relationships/image" Target="../media/image19.jpeg" /><Relationship Id="rId5" Type="http://schemas.openxmlformats.org/officeDocument/2006/relationships/image" Target="../media/image4.png" /><Relationship Id="rId10" Type="http://schemas.openxmlformats.org/officeDocument/2006/relationships/image" Target="../media/image10.svg" /><Relationship Id="rId4" Type="http://schemas.openxmlformats.org/officeDocument/2006/relationships/image" Target="../media/image3.svg" /><Relationship Id="rId9" Type="http://schemas.openxmlformats.org/officeDocument/2006/relationships/image" Target="../media/image9.png" 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 /><Relationship Id="rId3" Type="http://schemas.openxmlformats.org/officeDocument/2006/relationships/image" Target="../media/image2.png" /><Relationship Id="rId7" Type="http://schemas.openxmlformats.org/officeDocument/2006/relationships/image" Target="../media/image6.png" /><Relationship Id="rId12" Type="http://schemas.openxmlformats.org/officeDocument/2006/relationships/image" Target="../media/image21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5.svg" /><Relationship Id="rId11" Type="http://schemas.openxmlformats.org/officeDocument/2006/relationships/image" Target="../media/image20.jpeg" /><Relationship Id="rId5" Type="http://schemas.openxmlformats.org/officeDocument/2006/relationships/image" Target="../media/image4.png" /><Relationship Id="rId10" Type="http://schemas.openxmlformats.org/officeDocument/2006/relationships/image" Target="../media/image10.svg" /><Relationship Id="rId4" Type="http://schemas.openxmlformats.org/officeDocument/2006/relationships/image" Target="../media/image3.svg" /><Relationship Id="rId9" Type="http://schemas.openxmlformats.org/officeDocument/2006/relationships/image" Target="../media/image9.png" 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 /><Relationship Id="rId3" Type="http://schemas.openxmlformats.org/officeDocument/2006/relationships/image" Target="../media/image2.png" /><Relationship Id="rId7" Type="http://schemas.openxmlformats.org/officeDocument/2006/relationships/image" Target="../media/image6.png" /><Relationship Id="rId12" Type="http://schemas.openxmlformats.org/officeDocument/2006/relationships/image" Target="../media/image23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5.svg" /><Relationship Id="rId11" Type="http://schemas.openxmlformats.org/officeDocument/2006/relationships/image" Target="../media/image22.jpeg" /><Relationship Id="rId5" Type="http://schemas.openxmlformats.org/officeDocument/2006/relationships/image" Target="../media/image4.png" /><Relationship Id="rId10" Type="http://schemas.openxmlformats.org/officeDocument/2006/relationships/image" Target="../media/image10.svg" /><Relationship Id="rId4" Type="http://schemas.openxmlformats.org/officeDocument/2006/relationships/image" Target="../media/image3.svg" /><Relationship Id="rId9" Type="http://schemas.openxmlformats.org/officeDocument/2006/relationships/image" Target="../media/image9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332444" y="1918662"/>
            <a:ext cx="13590222" cy="5797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151"/>
              </a:lnSpc>
            </a:pPr>
            <a:r>
              <a:rPr lang="en-US" sz="15822">
                <a:solidFill>
                  <a:srgbClr val="5A5A5A"/>
                </a:solidFill>
                <a:latin typeface="EFCO Brookshire"/>
                <a:ea typeface="EFCO Brookshire"/>
                <a:cs typeface="EFCO Brookshire"/>
                <a:sym typeface="EFCO Brookshire"/>
              </a:rPr>
              <a:t>Običaji i tradicije</a:t>
            </a:r>
          </a:p>
          <a:p>
            <a:pPr algn="ctr">
              <a:lnSpc>
                <a:spcPts val="11794"/>
              </a:lnSpc>
            </a:pPr>
            <a:r>
              <a:rPr lang="en-US" sz="8424">
                <a:solidFill>
                  <a:srgbClr val="5A5A5A"/>
                </a:solidFill>
                <a:latin typeface="EFCO Brookshire"/>
                <a:ea typeface="EFCO Brookshire"/>
                <a:cs typeface="EFCO Brookshire"/>
                <a:sym typeface="EFCO Brookshire"/>
              </a:rPr>
              <a:t>3.b razred OŠ Domovinske zahvalnosti</a:t>
            </a:r>
          </a:p>
        </p:txBody>
      </p:sp>
      <p:sp>
        <p:nvSpPr>
          <p:cNvPr id="4" name="Freeform 4"/>
          <p:cNvSpPr/>
          <p:nvPr/>
        </p:nvSpPr>
        <p:spPr>
          <a:xfrm>
            <a:off x="545324" y="507412"/>
            <a:ext cx="3574241" cy="3432100"/>
          </a:xfrm>
          <a:custGeom>
            <a:avLst/>
            <a:gdLst/>
            <a:ahLst/>
            <a:cxnLst/>
            <a:rect l="l" t="t" r="r" b="b"/>
            <a:pathLst>
              <a:path w="3574241" h="3432100">
                <a:moveTo>
                  <a:pt x="0" y="0"/>
                </a:moveTo>
                <a:lnTo>
                  <a:pt x="3574241" y="0"/>
                </a:lnTo>
                <a:lnTo>
                  <a:pt x="3574241" y="3432099"/>
                </a:lnTo>
                <a:lnTo>
                  <a:pt x="0" y="34320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V="1">
            <a:off x="545324" y="6347489"/>
            <a:ext cx="3574241" cy="3432100"/>
          </a:xfrm>
          <a:custGeom>
            <a:avLst/>
            <a:gdLst/>
            <a:ahLst/>
            <a:cxnLst/>
            <a:rect l="l" t="t" r="r" b="b"/>
            <a:pathLst>
              <a:path w="3574241" h="3432100">
                <a:moveTo>
                  <a:pt x="0" y="3432099"/>
                </a:moveTo>
                <a:lnTo>
                  <a:pt x="3574241" y="3432099"/>
                </a:lnTo>
                <a:lnTo>
                  <a:pt x="3574241" y="0"/>
                </a:lnTo>
                <a:lnTo>
                  <a:pt x="0" y="0"/>
                </a:lnTo>
                <a:lnTo>
                  <a:pt x="0" y="343209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 flipV="1">
            <a:off x="1404529" y="6751893"/>
            <a:ext cx="1855831" cy="2298890"/>
          </a:xfrm>
          <a:custGeom>
            <a:avLst/>
            <a:gdLst/>
            <a:ahLst/>
            <a:cxnLst/>
            <a:rect l="l" t="t" r="r" b="b"/>
            <a:pathLst>
              <a:path w="1855831" h="2298890">
                <a:moveTo>
                  <a:pt x="1855831" y="2298890"/>
                </a:moveTo>
                <a:lnTo>
                  <a:pt x="0" y="2298890"/>
                </a:lnTo>
                <a:lnTo>
                  <a:pt x="0" y="0"/>
                </a:lnTo>
                <a:lnTo>
                  <a:pt x="1855831" y="0"/>
                </a:lnTo>
                <a:lnTo>
                  <a:pt x="1855831" y="229889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1437418" y="1074017"/>
            <a:ext cx="1855831" cy="2298890"/>
          </a:xfrm>
          <a:custGeom>
            <a:avLst/>
            <a:gdLst/>
            <a:ahLst/>
            <a:cxnLst/>
            <a:rect l="l" t="t" r="r" b="b"/>
            <a:pathLst>
              <a:path w="1855831" h="2298890">
                <a:moveTo>
                  <a:pt x="1855831" y="0"/>
                </a:moveTo>
                <a:lnTo>
                  <a:pt x="0" y="0"/>
                </a:lnTo>
                <a:lnTo>
                  <a:pt x="0" y="2298889"/>
                </a:lnTo>
                <a:lnTo>
                  <a:pt x="1855831" y="2298889"/>
                </a:lnTo>
                <a:lnTo>
                  <a:pt x="185583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14168435" y="6347489"/>
            <a:ext cx="3574241" cy="3432100"/>
          </a:xfrm>
          <a:custGeom>
            <a:avLst/>
            <a:gdLst/>
            <a:ahLst/>
            <a:cxnLst/>
            <a:rect l="l" t="t" r="r" b="b"/>
            <a:pathLst>
              <a:path w="3574241" h="3432100">
                <a:moveTo>
                  <a:pt x="0" y="0"/>
                </a:moveTo>
                <a:lnTo>
                  <a:pt x="3574241" y="0"/>
                </a:lnTo>
                <a:lnTo>
                  <a:pt x="3574241" y="3432099"/>
                </a:lnTo>
                <a:lnTo>
                  <a:pt x="0" y="34320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800000" flipV="1">
            <a:off x="14168435" y="507412"/>
            <a:ext cx="3574241" cy="3432100"/>
          </a:xfrm>
          <a:custGeom>
            <a:avLst/>
            <a:gdLst/>
            <a:ahLst/>
            <a:cxnLst/>
            <a:rect l="l" t="t" r="r" b="b"/>
            <a:pathLst>
              <a:path w="3574241" h="3432100">
                <a:moveTo>
                  <a:pt x="0" y="3432099"/>
                </a:moveTo>
                <a:lnTo>
                  <a:pt x="3574241" y="3432099"/>
                </a:lnTo>
                <a:lnTo>
                  <a:pt x="3574241" y="0"/>
                </a:lnTo>
                <a:lnTo>
                  <a:pt x="0" y="0"/>
                </a:lnTo>
                <a:lnTo>
                  <a:pt x="0" y="343209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0800000" flipH="1" flipV="1">
            <a:off x="15027640" y="1236217"/>
            <a:ext cx="1855831" cy="2298890"/>
          </a:xfrm>
          <a:custGeom>
            <a:avLst/>
            <a:gdLst/>
            <a:ahLst/>
            <a:cxnLst/>
            <a:rect l="l" t="t" r="r" b="b"/>
            <a:pathLst>
              <a:path w="1855831" h="2298890">
                <a:moveTo>
                  <a:pt x="1855831" y="2298890"/>
                </a:moveTo>
                <a:lnTo>
                  <a:pt x="0" y="2298890"/>
                </a:lnTo>
                <a:lnTo>
                  <a:pt x="0" y="0"/>
                </a:lnTo>
                <a:lnTo>
                  <a:pt x="1855831" y="0"/>
                </a:lnTo>
                <a:lnTo>
                  <a:pt x="1855831" y="229889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0800000" flipH="1">
            <a:off x="14994751" y="6914094"/>
            <a:ext cx="1855831" cy="2298890"/>
          </a:xfrm>
          <a:custGeom>
            <a:avLst/>
            <a:gdLst/>
            <a:ahLst/>
            <a:cxnLst/>
            <a:rect l="l" t="t" r="r" b="b"/>
            <a:pathLst>
              <a:path w="1855831" h="2298890">
                <a:moveTo>
                  <a:pt x="1855831" y="0"/>
                </a:moveTo>
                <a:lnTo>
                  <a:pt x="0" y="0"/>
                </a:lnTo>
                <a:lnTo>
                  <a:pt x="0" y="2298889"/>
                </a:lnTo>
                <a:lnTo>
                  <a:pt x="1855831" y="2298889"/>
                </a:lnTo>
                <a:lnTo>
                  <a:pt x="185583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V="1">
            <a:off x="7315200" y="8858514"/>
            <a:ext cx="3657600" cy="921074"/>
          </a:xfrm>
          <a:custGeom>
            <a:avLst/>
            <a:gdLst/>
            <a:ahLst/>
            <a:cxnLst/>
            <a:rect l="l" t="t" r="r" b="b"/>
            <a:pathLst>
              <a:path w="3657600" h="921074">
                <a:moveTo>
                  <a:pt x="0" y="921074"/>
                </a:moveTo>
                <a:lnTo>
                  <a:pt x="3657600" y="921074"/>
                </a:lnTo>
                <a:lnTo>
                  <a:pt x="3657600" y="0"/>
                </a:lnTo>
                <a:lnTo>
                  <a:pt x="0" y="0"/>
                </a:lnTo>
                <a:lnTo>
                  <a:pt x="0" y="921074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0972800" y="8858514"/>
            <a:ext cx="3622705" cy="1308199"/>
          </a:xfrm>
          <a:custGeom>
            <a:avLst/>
            <a:gdLst/>
            <a:ahLst/>
            <a:cxnLst/>
            <a:rect l="l" t="t" r="r" b="b"/>
            <a:pathLst>
              <a:path w="3622705" h="1308199">
                <a:moveTo>
                  <a:pt x="0" y="0"/>
                </a:moveTo>
                <a:lnTo>
                  <a:pt x="3622705" y="0"/>
                </a:lnTo>
                <a:lnTo>
                  <a:pt x="3622705" y="1308199"/>
                </a:lnTo>
                <a:lnTo>
                  <a:pt x="0" y="130819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5436886" y="563149"/>
            <a:ext cx="6538708" cy="976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5"/>
              </a:lnSpc>
              <a:spcBef>
                <a:spcPct val="0"/>
              </a:spcBef>
            </a:pPr>
            <a:r>
              <a:rPr lang="en-US" sz="2754" dirty="0">
                <a:solidFill>
                  <a:srgbClr val="000000"/>
                </a:solidFill>
                <a:latin typeface="EFCO Brookshire"/>
                <a:ea typeface="EFCO Brookshire"/>
                <a:cs typeface="EFCO Brookshire"/>
                <a:sym typeface="EFCO Brookshire"/>
              </a:rPr>
              <a:t>Our Kindness Galaxy: </a:t>
            </a:r>
            <a:r>
              <a:rPr lang="en-US" sz="2754" dirty="0" err="1">
                <a:solidFill>
                  <a:srgbClr val="000000"/>
                </a:solidFill>
                <a:latin typeface="EFCO Brookshire"/>
                <a:ea typeface="EFCO Brookshire"/>
                <a:cs typeface="EFCO Brookshire"/>
                <a:sym typeface="EFCO Brookshire"/>
              </a:rPr>
              <a:t>eTwinstellar</a:t>
            </a:r>
            <a:endParaRPr lang="hr-HR" sz="2754" dirty="0">
              <a:solidFill>
                <a:srgbClr val="000000"/>
              </a:solidFill>
              <a:latin typeface="EFCO Brookshire"/>
              <a:ea typeface="EFCO Brookshire"/>
              <a:cs typeface="EFCO Brookshire"/>
              <a:sym typeface="EFCO Brookshire"/>
            </a:endParaRPr>
          </a:p>
          <a:p>
            <a:pPr algn="ctr">
              <a:lnSpc>
                <a:spcPts val="3855"/>
              </a:lnSpc>
              <a:spcBef>
                <a:spcPct val="0"/>
              </a:spcBef>
            </a:pPr>
            <a:r>
              <a:rPr lang="hr-HR" sz="2754" dirty="0">
                <a:solidFill>
                  <a:srgbClr val="000000"/>
                </a:solidFill>
                <a:latin typeface="EFCO Brookshire"/>
                <a:ea typeface="EFCO Brookshire"/>
                <a:cs typeface="EFCO Brookshire"/>
                <a:sym typeface="EFCO Brookshire"/>
              </a:rPr>
              <a:t>Školska godina 2025./2026.</a:t>
            </a:r>
            <a:endParaRPr lang="en-US" sz="2754" dirty="0">
              <a:solidFill>
                <a:srgbClr val="000000"/>
              </a:solidFill>
              <a:latin typeface="EFCO Brookshire"/>
              <a:ea typeface="EFCO Brookshire"/>
              <a:cs typeface="EFCO Brookshire"/>
              <a:sym typeface="EFCO Brookshir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45324" y="507412"/>
            <a:ext cx="3574241" cy="3432100"/>
          </a:xfrm>
          <a:custGeom>
            <a:avLst/>
            <a:gdLst/>
            <a:ahLst/>
            <a:cxnLst/>
            <a:rect l="l" t="t" r="r" b="b"/>
            <a:pathLst>
              <a:path w="3574241" h="3432100">
                <a:moveTo>
                  <a:pt x="0" y="0"/>
                </a:moveTo>
                <a:lnTo>
                  <a:pt x="3574241" y="0"/>
                </a:lnTo>
                <a:lnTo>
                  <a:pt x="3574241" y="3432099"/>
                </a:lnTo>
                <a:lnTo>
                  <a:pt x="0" y="34320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V="1">
            <a:off x="545324" y="6347489"/>
            <a:ext cx="3574241" cy="3432100"/>
          </a:xfrm>
          <a:custGeom>
            <a:avLst/>
            <a:gdLst/>
            <a:ahLst/>
            <a:cxnLst/>
            <a:rect l="l" t="t" r="r" b="b"/>
            <a:pathLst>
              <a:path w="3574241" h="3432100">
                <a:moveTo>
                  <a:pt x="0" y="3432099"/>
                </a:moveTo>
                <a:lnTo>
                  <a:pt x="3574241" y="3432099"/>
                </a:lnTo>
                <a:lnTo>
                  <a:pt x="3574241" y="0"/>
                </a:lnTo>
                <a:lnTo>
                  <a:pt x="0" y="0"/>
                </a:lnTo>
                <a:lnTo>
                  <a:pt x="0" y="343209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 flipV="1">
            <a:off x="1404529" y="6751893"/>
            <a:ext cx="1855831" cy="2298890"/>
          </a:xfrm>
          <a:custGeom>
            <a:avLst/>
            <a:gdLst/>
            <a:ahLst/>
            <a:cxnLst/>
            <a:rect l="l" t="t" r="r" b="b"/>
            <a:pathLst>
              <a:path w="1855831" h="2298890">
                <a:moveTo>
                  <a:pt x="1855831" y="2298890"/>
                </a:moveTo>
                <a:lnTo>
                  <a:pt x="0" y="2298890"/>
                </a:lnTo>
                <a:lnTo>
                  <a:pt x="0" y="0"/>
                </a:lnTo>
                <a:lnTo>
                  <a:pt x="1855831" y="0"/>
                </a:lnTo>
                <a:lnTo>
                  <a:pt x="1855831" y="229889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437418" y="1074017"/>
            <a:ext cx="1855831" cy="2298890"/>
          </a:xfrm>
          <a:custGeom>
            <a:avLst/>
            <a:gdLst/>
            <a:ahLst/>
            <a:cxnLst/>
            <a:rect l="l" t="t" r="r" b="b"/>
            <a:pathLst>
              <a:path w="1855831" h="2298890">
                <a:moveTo>
                  <a:pt x="1855831" y="0"/>
                </a:moveTo>
                <a:lnTo>
                  <a:pt x="0" y="0"/>
                </a:lnTo>
                <a:lnTo>
                  <a:pt x="0" y="2298889"/>
                </a:lnTo>
                <a:lnTo>
                  <a:pt x="1855831" y="2298889"/>
                </a:lnTo>
                <a:lnTo>
                  <a:pt x="185583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800000">
            <a:off x="14168435" y="6347489"/>
            <a:ext cx="3574241" cy="3432100"/>
          </a:xfrm>
          <a:custGeom>
            <a:avLst/>
            <a:gdLst/>
            <a:ahLst/>
            <a:cxnLst/>
            <a:rect l="l" t="t" r="r" b="b"/>
            <a:pathLst>
              <a:path w="3574241" h="3432100">
                <a:moveTo>
                  <a:pt x="0" y="0"/>
                </a:moveTo>
                <a:lnTo>
                  <a:pt x="3574241" y="0"/>
                </a:lnTo>
                <a:lnTo>
                  <a:pt x="3574241" y="3432099"/>
                </a:lnTo>
                <a:lnTo>
                  <a:pt x="0" y="34320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 flipV="1">
            <a:off x="14713759" y="507412"/>
            <a:ext cx="3574241" cy="3432100"/>
          </a:xfrm>
          <a:custGeom>
            <a:avLst/>
            <a:gdLst/>
            <a:ahLst/>
            <a:cxnLst/>
            <a:rect l="l" t="t" r="r" b="b"/>
            <a:pathLst>
              <a:path w="3574241" h="3432100">
                <a:moveTo>
                  <a:pt x="0" y="3432099"/>
                </a:moveTo>
                <a:lnTo>
                  <a:pt x="3574241" y="3432099"/>
                </a:lnTo>
                <a:lnTo>
                  <a:pt x="3574241" y="0"/>
                </a:lnTo>
                <a:lnTo>
                  <a:pt x="0" y="0"/>
                </a:lnTo>
                <a:lnTo>
                  <a:pt x="0" y="343209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800000" flipH="1" flipV="1">
            <a:off x="15027640" y="1236217"/>
            <a:ext cx="1855831" cy="2298890"/>
          </a:xfrm>
          <a:custGeom>
            <a:avLst/>
            <a:gdLst/>
            <a:ahLst/>
            <a:cxnLst/>
            <a:rect l="l" t="t" r="r" b="b"/>
            <a:pathLst>
              <a:path w="1855831" h="2298890">
                <a:moveTo>
                  <a:pt x="1855831" y="2298890"/>
                </a:moveTo>
                <a:lnTo>
                  <a:pt x="0" y="2298890"/>
                </a:lnTo>
                <a:lnTo>
                  <a:pt x="0" y="0"/>
                </a:lnTo>
                <a:lnTo>
                  <a:pt x="1855831" y="0"/>
                </a:lnTo>
                <a:lnTo>
                  <a:pt x="1855831" y="229889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0800000" flipH="1">
            <a:off x="14994751" y="6914094"/>
            <a:ext cx="1855831" cy="2298890"/>
          </a:xfrm>
          <a:custGeom>
            <a:avLst/>
            <a:gdLst/>
            <a:ahLst/>
            <a:cxnLst/>
            <a:rect l="l" t="t" r="r" b="b"/>
            <a:pathLst>
              <a:path w="1855831" h="2298890">
                <a:moveTo>
                  <a:pt x="1855831" y="0"/>
                </a:moveTo>
                <a:lnTo>
                  <a:pt x="0" y="0"/>
                </a:lnTo>
                <a:lnTo>
                  <a:pt x="0" y="2298889"/>
                </a:lnTo>
                <a:lnTo>
                  <a:pt x="1855831" y="2298889"/>
                </a:lnTo>
                <a:lnTo>
                  <a:pt x="185583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7315200" y="507412"/>
            <a:ext cx="3657600" cy="921074"/>
          </a:xfrm>
          <a:custGeom>
            <a:avLst/>
            <a:gdLst/>
            <a:ahLst/>
            <a:cxnLst/>
            <a:rect l="l" t="t" r="r" b="b"/>
            <a:pathLst>
              <a:path w="3657600" h="921074">
                <a:moveTo>
                  <a:pt x="0" y="0"/>
                </a:moveTo>
                <a:lnTo>
                  <a:pt x="3657600" y="0"/>
                </a:lnTo>
                <a:lnTo>
                  <a:pt x="3657600" y="921074"/>
                </a:lnTo>
                <a:lnTo>
                  <a:pt x="0" y="9210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145644" y="4464596"/>
            <a:ext cx="5169556" cy="1635459"/>
          </a:xfrm>
          <a:custGeom>
            <a:avLst/>
            <a:gdLst/>
            <a:ahLst/>
            <a:cxnLst/>
            <a:rect l="l" t="t" r="r" b="b"/>
            <a:pathLst>
              <a:path w="5169556" h="1635459">
                <a:moveTo>
                  <a:pt x="0" y="0"/>
                </a:moveTo>
                <a:lnTo>
                  <a:pt x="5169556" y="0"/>
                </a:lnTo>
                <a:lnTo>
                  <a:pt x="5169556" y="1635459"/>
                </a:lnTo>
                <a:lnTo>
                  <a:pt x="0" y="163545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749308" y="6205101"/>
            <a:ext cx="5962227" cy="1389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9"/>
              </a:lnSpc>
            </a:pPr>
            <a:r>
              <a:rPr lang="en-US" sz="1606" b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Za Božić se okupljala obitelj i provodila zajedno vrijeme. Na Badnje večer pripremala se posebna večera. Poslije večere išlo se na polnoćku. Tako smo svi sretno proslavili Božić. Za božićni ručak jedemo keške.</a:t>
            </a:r>
          </a:p>
          <a:p>
            <a:pPr algn="l">
              <a:lnSpc>
                <a:spcPts val="2249"/>
              </a:lnSpc>
            </a:pPr>
            <a:endParaRPr lang="en-US" sz="1606" b="1">
              <a:solidFill>
                <a:srgbClr val="5A5A5A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7830273" y="3383245"/>
            <a:ext cx="9673957" cy="6429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86"/>
              </a:lnSpc>
            </a:pPr>
            <a:endParaRPr/>
          </a:p>
          <a:p>
            <a:pPr algn="l">
              <a:lnSpc>
                <a:spcPts val="2586"/>
              </a:lnSpc>
            </a:pPr>
            <a:r>
              <a:rPr lang="en-US" sz="1847" b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1. Kako si išla u školu?</a:t>
            </a:r>
          </a:p>
          <a:p>
            <a:pPr algn="l">
              <a:lnSpc>
                <a:spcPts val="2586"/>
              </a:lnSpc>
            </a:pPr>
            <a:r>
              <a:rPr lang="en-US" sz="1847" b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Pješke, jer sam živjela u gradu, iznad škole.</a:t>
            </a:r>
          </a:p>
          <a:p>
            <a:pPr algn="l">
              <a:lnSpc>
                <a:spcPts val="2586"/>
              </a:lnSpc>
            </a:pPr>
            <a:r>
              <a:rPr lang="en-US" sz="1847" b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2. Jeste li imali uniforme za školu?</a:t>
            </a:r>
          </a:p>
          <a:p>
            <a:pPr algn="l">
              <a:lnSpc>
                <a:spcPts val="2586"/>
              </a:lnSpc>
            </a:pPr>
            <a:r>
              <a:rPr lang="en-US" sz="1847" b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Da, imali smo plave boje uniforme, a na nogama smo nosili zepe. Zepe su bile papuče koje smo kupovali u Borovu i nosili u vrećici za papuče.</a:t>
            </a:r>
          </a:p>
          <a:p>
            <a:pPr algn="l">
              <a:lnSpc>
                <a:spcPts val="2586"/>
              </a:lnSpc>
            </a:pPr>
            <a:r>
              <a:rPr lang="en-US" sz="1847" b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3. Koliko vas je bilo u razredu?</a:t>
            </a:r>
          </a:p>
          <a:p>
            <a:pPr algn="l">
              <a:lnSpc>
                <a:spcPts val="2586"/>
              </a:lnSpc>
            </a:pPr>
            <a:r>
              <a:rPr lang="en-US" sz="1847" b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Od 1. do 4. 39, a od 4. do 8. 41 učenik.</a:t>
            </a:r>
          </a:p>
          <a:p>
            <a:pPr algn="l">
              <a:lnSpc>
                <a:spcPts val="2586"/>
              </a:lnSpc>
            </a:pPr>
            <a:r>
              <a:rPr lang="en-US" sz="1847" b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4. Kakvi su vam bili učitelji?</a:t>
            </a:r>
          </a:p>
          <a:p>
            <a:pPr algn="l">
              <a:lnSpc>
                <a:spcPts val="2586"/>
              </a:lnSpc>
            </a:pPr>
            <a:r>
              <a:rPr lang="en-US" sz="1847" b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Učitelji su nam bili strogi, nismo smjeli pričati na satu. Imali smo magareću klupu ili smo morali stajati u kutu ako smo bili neposlušni.</a:t>
            </a:r>
          </a:p>
          <a:p>
            <a:pPr algn="l">
              <a:lnSpc>
                <a:spcPts val="2586"/>
              </a:lnSpc>
            </a:pPr>
            <a:r>
              <a:rPr lang="en-US" sz="1847" b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5. Kako ste slavili Novu godinu?</a:t>
            </a:r>
          </a:p>
          <a:p>
            <a:pPr algn="l">
              <a:lnSpc>
                <a:spcPts val="2586"/>
              </a:lnSpc>
            </a:pPr>
            <a:r>
              <a:rPr lang="en-US" sz="1847" b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U školi su bile organizirane priredbe jer je bilo puno izvannastavnih aktivnosti. Imali smo dramsku skupinu, zbor, plesnu grupu i onda bi svi izvodili svoje točke. Nakon toga bi se dijelili pokloni.</a:t>
            </a:r>
          </a:p>
          <a:p>
            <a:pPr algn="l">
              <a:lnSpc>
                <a:spcPts val="2586"/>
              </a:lnSpc>
            </a:pPr>
            <a:r>
              <a:rPr lang="en-US" sz="1847" b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6. Kakvi su bili božićni običaji?</a:t>
            </a:r>
          </a:p>
          <a:p>
            <a:pPr algn="l">
              <a:lnSpc>
                <a:spcPts val="2586"/>
              </a:lnSpc>
            </a:pPr>
            <a:r>
              <a:rPr lang="en-US" sz="1847" b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Za Božić su se pekli kolači s bademima koji bi se davali životinjama. Nosili su se u štalu i davali jesti životinjama. Unosio se badnjak koji je bio hrastova grana i slama u kuću. Dijelili su se orasi, bademi i jabuke, a zatim je bio božićni ručak.</a:t>
            </a:r>
          </a:p>
          <a:p>
            <a:pPr algn="l">
              <a:lnSpc>
                <a:spcPts val="2586"/>
              </a:lnSpc>
            </a:pPr>
            <a:endParaRPr lang="en-US" sz="1847" b="1">
              <a:solidFill>
                <a:srgbClr val="5A5A5A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9133696" y="1428486"/>
            <a:ext cx="5034739" cy="1592808"/>
          </a:xfrm>
          <a:custGeom>
            <a:avLst/>
            <a:gdLst/>
            <a:ahLst/>
            <a:cxnLst/>
            <a:rect l="l" t="t" r="r" b="b"/>
            <a:pathLst>
              <a:path w="5034739" h="1592808">
                <a:moveTo>
                  <a:pt x="0" y="0"/>
                </a:moveTo>
                <a:lnTo>
                  <a:pt x="5034739" y="0"/>
                </a:lnTo>
                <a:lnTo>
                  <a:pt x="5034739" y="1592809"/>
                </a:lnTo>
                <a:lnTo>
                  <a:pt x="0" y="159280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9922230" y="1774118"/>
            <a:ext cx="3708195" cy="851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18"/>
              </a:lnSpc>
            </a:pPr>
            <a:r>
              <a:rPr lang="en-US" sz="2441">
                <a:solidFill>
                  <a:srgbClr val="5A5A5A"/>
                </a:solidFill>
                <a:latin typeface="EFCO Brookshire"/>
                <a:ea typeface="EFCO Brookshire"/>
                <a:cs typeface="EFCO Brookshire"/>
                <a:sym typeface="EFCO Brookshire"/>
              </a:rPr>
              <a:t>Asja Šostar – Intervju s tetom Đurđom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724871" y="4618342"/>
            <a:ext cx="4227257" cy="904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2"/>
              </a:lnSpc>
              <a:spcBef>
                <a:spcPct val="0"/>
              </a:spcBef>
            </a:pPr>
            <a:r>
              <a:rPr lang="en-US" sz="2601">
                <a:solidFill>
                  <a:srgbClr val="5A5A5A"/>
                </a:solidFill>
                <a:latin typeface="EFCO Brookshire"/>
                <a:ea typeface="EFCO Brookshire"/>
                <a:cs typeface="EFCO Brookshire"/>
                <a:sym typeface="EFCO Brookshire"/>
              </a:rPr>
              <a:t>Jakov Antolović – Intervju s bakom</a:t>
            </a:r>
          </a:p>
        </p:txBody>
      </p:sp>
      <p:sp>
        <p:nvSpPr>
          <p:cNvPr id="18" name="Freeform 18"/>
          <p:cNvSpPr/>
          <p:nvPr/>
        </p:nvSpPr>
        <p:spPr>
          <a:xfrm>
            <a:off x="15027640" y="988157"/>
            <a:ext cx="2607329" cy="3476439"/>
          </a:xfrm>
          <a:custGeom>
            <a:avLst/>
            <a:gdLst/>
            <a:ahLst/>
            <a:cxnLst/>
            <a:rect l="l" t="t" r="r" b="b"/>
            <a:pathLst>
              <a:path w="2607329" h="3476439">
                <a:moveTo>
                  <a:pt x="0" y="0"/>
                </a:moveTo>
                <a:lnTo>
                  <a:pt x="2607329" y="0"/>
                </a:lnTo>
                <a:lnTo>
                  <a:pt x="2607329" y="3476439"/>
                </a:lnTo>
                <a:lnTo>
                  <a:pt x="0" y="347643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3412126" y="988157"/>
            <a:ext cx="2636592" cy="3188246"/>
          </a:xfrm>
          <a:custGeom>
            <a:avLst/>
            <a:gdLst/>
            <a:ahLst/>
            <a:cxnLst/>
            <a:rect l="l" t="t" r="r" b="b"/>
            <a:pathLst>
              <a:path w="2636592" h="3188246">
                <a:moveTo>
                  <a:pt x="0" y="0"/>
                </a:moveTo>
                <a:lnTo>
                  <a:pt x="2636592" y="0"/>
                </a:lnTo>
                <a:lnTo>
                  <a:pt x="2636592" y="3188246"/>
                </a:lnTo>
                <a:lnTo>
                  <a:pt x="0" y="318824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43946" b="-35099"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45324" y="507412"/>
            <a:ext cx="3574241" cy="3432100"/>
          </a:xfrm>
          <a:custGeom>
            <a:avLst/>
            <a:gdLst/>
            <a:ahLst/>
            <a:cxnLst/>
            <a:rect l="l" t="t" r="r" b="b"/>
            <a:pathLst>
              <a:path w="3574241" h="3432100">
                <a:moveTo>
                  <a:pt x="0" y="0"/>
                </a:moveTo>
                <a:lnTo>
                  <a:pt x="3574241" y="0"/>
                </a:lnTo>
                <a:lnTo>
                  <a:pt x="3574241" y="3432099"/>
                </a:lnTo>
                <a:lnTo>
                  <a:pt x="0" y="34320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V="1">
            <a:off x="545324" y="6347489"/>
            <a:ext cx="3574241" cy="3432100"/>
          </a:xfrm>
          <a:custGeom>
            <a:avLst/>
            <a:gdLst/>
            <a:ahLst/>
            <a:cxnLst/>
            <a:rect l="l" t="t" r="r" b="b"/>
            <a:pathLst>
              <a:path w="3574241" h="3432100">
                <a:moveTo>
                  <a:pt x="0" y="3432099"/>
                </a:moveTo>
                <a:lnTo>
                  <a:pt x="3574241" y="3432099"/>
                </a:lnTo>
                <a:lnTo>
                  <a:pt x="3574241" y="0"/>
                </a:lnTo>
                <a:lnTo>
                  <a:pt x="0" y="0"/>
                </a:lnTo>
                <a:lnTo>
                  <a:pt x="0" y="343209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 flipV="1">
            <a:off x="1404529" y="6751893"/>
            <a:ext cx="1855831" cy="2298890"/>
          </a:xfrm>
          <a:custGeom>
            <a:avLst/>
            <a:gdLst/>
            <a:ahLst/>
            <a:cxnLst/>
            <a:rect l="l" t="t" r="r" b="b"/>
            <a:pathLst>
              <a:path w="1855831" h="2298890">
                <a:moveTo>
                  <a:pt x="1855831" y="2298890"/>
                </a:moveTo>
                <a:lnTo>
                  <a:pt x="0" y="2298890"/>
                </a:lnTo>
                <a:lnTo>
                  <a:pt x="0" y="0"/>
                </a:lnTo>
                <a:lnTo>
                  <a:pt x="1855831" y="0"/>
                </a:lnTo>
                <a:lnTo>
                  <a:pt x="1855831" y="229889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437418" y="1074017"/>
            <a:ext cx="1855831" cy="2298890"/>
          </a:xfrm>
          <a:custGeom>
            <a:avLst/>
            <a:gdLst/>
            <a:ahLst/>
            <a:cxnLst/>
            <a:rect l="l" t="t" r="r" b="b"/>
            <a:pathLst>
              <a:path w="1855831" h="2298890">
                <a:moveTo>
                  <a:pt x="1855831" y="0"/>
                </a:moveTo>
                <a:lnTo>
                  <a:pt x="0" y="0"/>
                </a:lnTo>
                <a:lnTo>
                  <a:pt x="0" y="2298889"/>
                </a:lnTo>
                <a:lnTo>
                  <a:pt x="1855831" y="2298889"/>
                </a:lnTo>
                <a:lnTo>
                  <a:pt x="185583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800000">
            <a:off x="14168435" y="6347489"/>
            <a:ext cx="3574241" cy="3432100"/>
          </a:xfrm>
          <a:custGeom>
            <a:avLst/>
            <a:gdLst/>
            <a:ahLst/>
            <a:cxnLst/>
            <a:rect l="l" t="t" r="r" b="b"/>
            <a:pathLst>
              <a:path w="3574241" h="3432100">
                <a:moveTo>
                  <a:pt x="0" y="0"/>
                </a:moveTo>
                <a:lnTo>
                  <a:pt x="3574241" y="0"/>
                </a:lnTo>
                <a:lnTo>
                  <a:pt x="3574241" y="3432099"/>
                </a:lnTo>
                <a:lnTo>
                  <a:pt x="0" y="34320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 flipV="1">
            <a:off x="14168435" y="507412"/>
            <a:ext cx="3574241" cy="3432100"/>
          </a:xfrm>
          <a:custGeom>
            <a:avLst/>
            <a:gdLst/>
            <a:ahLst/>
            <a:cxnLst/>
            <a:rect l="l" t="t" r="r" b="b"/>
            <a:pathLst>
              <a:path w="3574241" h="3432100">
                <a:moveTo>
                  <a:pt x="0" y="3432099"/>
                </a:moveTo>
                <a:lnTo>
                  <a:pt x="3574241" y="3432099"/>
                </a:lnTo>
                <a:lnTo>
                  <a:pt x="3574241" y="0"/>
                </a:lnTo>
                <a:lnTo>
                  <a:pt x="0" y="0"/>
                </a:lnTo>
                <a:lnTo>
                  <a:pt x="0" y="343209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800000" flipH="1" flipV="1">
            <a:off x="15027640" y="1236217"/>
            <a:ext cx="1855831" cy="2298890"/>
          </a:xfrm>
          <a:custGeom>
            <a:avLst/>
            <a:gdLst/>
            <a:ahLst/>
            <a:cxnLst/>
            <a:rect l="l" t="t" r="r" b="b"/>
            <a:pathLst>
              <a:path w="1855831" h="2298890">
                <a:moveTo>
                  <a:pt x="1855831" y="2298890"/>
                </a:moveTo>
                <a:lnTo>
                  <a:pt x="0" y="2298890"/>
                </a:lnTo>
                <a:lnTo>
                  <a:pt x="0" y="0"/>
                </a:lnTo>
                <a:lnTo>
                  <a:pt x="1855831" y="0"/>
                </a:lnTo>
                <a:lnTo>
                  <a:pt x="1855831" y="229889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0800000" flipH="1">
            <a:off x="14994751" y="6914094"/>
            <a:ext cx="1855831" cy="2298890"/>
          </a:xfrm>
          <a:custGeom>
            <a:avLst/>
            <a:gdLst/>
            <a:ahLst/>
            <a:cxnLst/>
            <a:rect l="l" t="t" r="r" b="b"/>
            <a:pathLst>
              <a:path w="1855831" h="2298890">
                <a:moveTo>
                  <a:pt x="1855831" y="0"/>
                </a:moveTo>
                <a:lnTo>
                  <a:pt x="0" y="0"/>
                </a:lnTo>
                <a:lnTo>
                  <a:pt x="0" y="2298889"/>
                </a:lnTo>
                <a:lnTo>
                  <a:pt x="1855831" y="2298889"/>
                </a:lnTo>
                <a:lnTo>
                  <a:pt x="185583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7315200" y="507412"/>
            <a:ext cx="3657600" cy="921074"/>
          </a:xfrm>
          <a:custGeom>
            <a:avLst/>
            <a:gdLst/>
            <a:ahLst/>
            <a:cxnLst/>
            <a:rect l="l" t="t" r="r" b="b"/>
            <a:pathLst>
              <a:path w="3657600" h="921074">
                <a:moveTo>
                  <a:pt x="0" y="0"/>
                </a:moveTo>
                <a:lnTo>
                  <a:pt x="3657600" y="0"/>
                </a:lnTo>
                <a:lnTo>
                  <a:pt x="3657600" y="921074"/>
                </a:lnTo>
                <a:lnTo>
                  <a:pt x="0" y="9210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V="1">
            <a:off x="7315200" y="8858514"/>
            <a:ext cx="3657600" cy="921074"/>
          </a:xfrm>
          <a:custGeom>
            <a:avLst/>
            <a:gdLst/>
            <a:ahLst/>
            <a:cxnLst/>
            <a:rect l="l" t="t" r="r" b="b"/>
            <a:pathLst>
              <a:path w="3657600" h="921074">
                <a:moveTo>
                  <a:pt x="0" y="921074"/>
                </a:moveTo>
                <a:lnTo>
                  <a:pt x="3657600" y="921074"/>
                </a:lnTo>
                <a:lnTo>
                  <a:pt x="3657600" y="0"/>
                </a:lnTo>
                <a:lnTo>
                  <a:pt x="0" y="0"/>
                </a:lnTo>
                <a:lnTo>
                  <a:pt x="0" y="921074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8225254" y="2124589"/>
            <a:ext cx="5169556" cy="1635459"/>
          </a:xfrm>
          <a:custGeom>
            <a:avLst/>
            <a:gdLst/>
            <a:ahLst/>
            <a:cxnLst/>
            <a:rect l="l" t="t" r="r" b="b"/>
            <a:pathLst>
              <a:path w="5169556" h="1635459">
                <a:moveTo>
                  <a:pt x="0" y="0"/>
                </a:moveTo>
                <a:lnTo>
                  <a:pt x="5169556" y="0"/>
                </a:lnTo>
                <a:lnTo>
                  <a:pt x="5169556" y="1635459"/>
                </a:lnTo>
                <a:lnTo>
                  <a:pt x="0" y="163545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6269517" y="3721314"/>
            <a:ext cx="9406566" cy="4753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9"/>
              </a:lnSpc>
            </a:pPr>
            <a:endParaRPr/>
          </a:p>
          <a:p>
            <a:pPr algn="l">
              <a:lnSpc>
                <a:spcPts val="2249"/>
              </a:lnSpc>
            </a:pPr>
            <a:endParaRPr/>
          </a:p>
          <a:p>
            <a:pPr algn="l">
              <a:lnSpc>
                <a:spcPts val="2249"/>
              </a:lnSpc>
            </a:pPr>
            <a:r>
              <a:rPr lang="en-US" sz="1606" b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1. Djede, koliko vas je nekad bilo u obitelji?</a:t>
            </a:r>
          </a:p>
          <a:p>
            <a:pPr algn="l">
              <a:lnSpc>
                <a:spcPts val="2249"/>
              </a:lnSpc>
            </a:pPr>
            <a:r>
              <a:rPr lang="en-US" sz="1606" b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U mojoj obitelji živjelo je 16 članova, 8 odraslih i 8 djece. To je bila seoska zajednica od 3 obitelji.</a:t>
            </a:r>
          </a:p>
          <a:p>
            <a:pPr algn="l">
              <a:lnSpc>
                <a:spcPts val="2249"/>
              </a:lnSpc>
            </a:pPr>
            <a:r>
              <a:rPr lang="en-US" sz="1606" b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2. Jeste li imali jelku u kući?</a:t>
            </a:r>
          </a:p>
          <a:p>
            <a:pPr algn="l">
              <a:lnSpc>
                <a:spcPts val="2249"/>
              </a:lnSpc>
            </a:pPr>
            <a:r>
              <a:rPr lang="en-US" sz="1606" b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U mom selu nije bilo jelki pa bi moj otac Stanko uzjahao svoju kobilu Fimbu i po snijegu išao na Dinaru usjeći djeci božićnu jelku.</a:t>
            </a:r>
          </a:p>
          <a:p>
            <a:pPr algn="l">
              <a:lnSpc>
                <a:spcPts val="2249"/>
              </a:lnSpc>
            </a:pPr>
            <a:r>
              <a:rPr lang="en-US" sz="1606" b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3. Kakvi su običaji bili na Badnji dan?</a:t>
            </a:r>
          </a:p>
          <a:p>
            <a:pPr algn="l">
              <a:lnSpc>
                <a:spcPts val="2249"/>
              </a:lnSpc>
            </a:pPr>
            <a:r>
              <a:rPr lang="en-US" sz="1606" b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Na Badnji dan u kuhinju se unijela bijela slama, a djeca bi se valjala po podu. Moja baka bi kitila jelku. Osim raznih kuglica jelka se kitila i šećernim bombonima koji bi se podijelili djeci poslije Božića. </a:t>
            </a:r>
          </a:p>
          <a:p>
            <a:pPr algn="l">
              <a:lnSpc>
                <a:spcPts val="2249"/>
              </a:lnSpc>
            </a:pPr>
            <a:r>
              <a:rPr lang="en-US" sz="1606" b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4. Kakvi su običaji bili na Badnju večer?</a:t>
            </a:r>
          </a:p>
          <a:p>
            <a:pPr algn="l">
              <a:lnSpc>
                <a:spcPts val="2249"/>
              </a:lnSpc>
            </a:pPr>
            <a:r>
              <a:rPr lang="en-US" sz="1606" b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U kući je bio dugački stol s klupama. Kada je bila večera prvi bi sjeo djed, a onda ostali po starini. Djed bi upalio svijeću i molila se molitva Oče naš. Na kraju večere djed bi uzeo koru kruha, stavio u vino i s kapi vina ugasio svijeću.</a:t>
            </a:r>
          </a:p>
          <a:p>
            <a:pPr algn="l">
              <a:lnSpc>
                <a:spcPts val="2249"/>
              </a:lnSpc>
            </a:pPr>
            <a:endParaRPr lang="en-US" sz="1606" b="1">
              <a:solidFill>
                <a:srgbClr val="5A5A5A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8803560" y="2461440"/>
            <a:ext cx="4012943" cy="904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2"/>
              </a:lnSpc>
              <a:spcBef>
                <a:spcPct val="0"/>
              </a:spcBef>
            </a:pPr>
            <a:r>
              <a:rPr lang="en-US" sz="2601">
                <a:solidFill>
                  <a:srgbClr val="5A5A5A"/>
                </a:solidFill>
                <a:latin typeface="EFCO Brookshire"/>
                <a:ea typeface="EFCO Brookshire"/>
                <a:cs typeface="EFCO Brookshire"/>
                <a:sym typeface="EFCO Brookshire"/>
              </a:rPr>
              <a:t>Ivan Marić – Intervju s djedom</a:t>
            </a:r>
          </a:p>
        </p:txBody>
      </p:sp>
      <p:sp>
        <p:nvSpPr>
          <p:cNvPr id="16" name="Freeform 16"/>
          <p:cNvSpPr/>
          <p:nvPr/>
        </p:nvSpPr>
        <p:spPr>
          <a:xfrm>
            <a:off x="2500877" y="1074017"/>
            <a:ext cx="3237376" cy="4316501"/>
          </a:xfrm>
          <a:custGeom>
            <a:avLst/>
            <a:gdLst/>
            <a:ahLst/>
            <a:cxnLst/>
            <a:rect l="l" t="t" r="r" b="b"/>
            <a:pathLst>
              <a:path w="3237376" h="4316501">
                <a:moveTo>
                  <a:pt x="0" y="0"/>
                </a:moveTo>
                <a:lnTo>
                  <a:pt x="3237376" y="0"/>
                </a:lnTo>
                <a:lnTo>
                  <a:pt x="3237376" y="4316500"/>
                </a:lnTo>
                <a:lnTo>
                  <a:pt x="0" y="431650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786721" y="2393468"/>
            <a:ext cx="11049066" cy="6681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 dirty="0">
                <a:solidFill>
                  <a:srgbClr val="5A5A5A"/>
                </a:solidFill>
                <a:latin typeface="EFCO Brookshire"/>
                <a:ea typeface="EFCO Brookshire"/>
                <a:cs typeface="EFCO Brookshire"/>
                <a:sym typeface="EFCO Brookshire"/>
              </a:rPr>
              <a:t>U </a:t>
            </a:r>
            <a:r>
              <a:rPr lang="en-US" sz="3499" dirty="0" err="1">
                <a:solidFill>
                  <a:srgbClr val="5A5A5A"/>
                </a:solidFill>
                <a:latin typeface="EFCO Brookshire"/>
                <a:ea typeface="EFCO Brookshire"/>
                <a:cs typeface="EFCO Brookshire"/>
                <a:sym typeface="EFCO Brookshire"/>
              </a:rPr>
              <a:t>sklopu</a:t>
            </a:r>
            <a:r>
              <a:rPr lang="en-US" sz="3499" dirty="0">
                <a:solidFill>
                  <a:srgbClr val="5A5A5A"/>
                </a:solidFill>
                <a:latin typeface="EFCO Brookshire"/>
                <a:ea typeface="EFCO Brookshire"/>
                <a:cs typeface="EFCO Brookshire"/>
                <a:sym typeface="EFCO Brookshire"/>
              </a:rPr>
              <a:t> eTwinning </a:t>
            </a:r>
            <a:r>
              <a:rPr lang="en-US" sz="3499" dirty="0" err="1">
                <a:solidFill>
                  <a:srgbClr val="5A5A5A"/>
                </a:solidFill>
                <a:latin typeface="EFCO Brookshire"/>
                <a:ea typeface="EFCO Brookshire"/>
                <a:cs typeface="EFCO Brookshire"/>
                <a:sym typeface="EFCO Brookshire"/>
              </a:rPr>
              <a:t>projekta</a:t>
            </a:r>
            <a:r>
              <a:rPr lang="en-US" sz="3499" dirty="0">
                <a:solidFill>
                  <a:srgbClr val="5A5A5A"/>
                </a:solidFill>
                <a:latin typeface="EFCO Brookshire"/>
                <a:ea typeface="EFCO Brookshire"/>
                <a:cs typeface="EFCO Brookshire"/>
                <a:sym typeface="EFCO Brookshire"/>
              </a:rPr>
              <a:t> Our Kindness Galaxy: </a:t>
            </a:r>
            <a:r>
              <a:rPr lang="en-US" sz="3499" dirty="0" err="1">
                <a:solidFill>
                  <a:srgbClr val="5A5A5A"/>
                </a:solidFill>
                <a:latin typeface="EFCO Brookshire"/>
                <a:ea typeface="EFCO Brookshire"/>
                <a:cs typeface="EFCO Brookshire"/>
                <a:sym typeface="EFCO Brookshire"/>
              </a:rPr>
              <a:t>eTwinstellar</a:t>
            </a:r>
            <a:r>
              <a:rPr lang="en-US" sz="3499" dirty="0">
                <a:solidFill>
                  <a:srgbClr val="5A5A5A"/>
                </a:solidFill>
                <a:latin typeface="EFCO Brookshire"/>
                <a:ea typeface="EFCO Brookshire"/>
                <a:cs typeface="EFCO Brookshire"/>
                <a:sym typeface="EFCO Brookshire"/>
              </a:rPr>
              <a:t> </a:t>
            </a:r>
            <a:r>
              <a:rPr lang="en-US" sz="3499" dirty="0" err="1">
                <a:solidFill>
                  <a:srgbClr val="5A5A5A"/>
                </a:solidFill>
                <a:latin typeface="EFCO Brookshire"/>
                <a:ea typeface="EFCO Brookshire"/>
                <a:cs typeface="EFCO Brookshire"/>
                <a:sym typeface="EFCO Brookshire"/>
              </a:rPr>
              <a:t>učenici</a:t>
            </a:r>
            <a:r>
              <a:rPr lang="en-US" sz="3499" dirty="0">
                <a:solidFill>
                  <a:srgbClr val="5A5A5A"/>
                </a:solidFill>
                <a:latin typeface="EFCO Brookshire"/>
                <a:ea typeface="EFCO Brookshire"/>
                <a:cs typeface="EFCO Brookshire"/>
                <a:sym typeface="EFCO Brookshire"/>
              </a:rPr>
              <a:t> </a:t>
            </a:r>
            <a:r>
              <a:rPr lang="en-US" sz="3499" dirty="0" err="1">
                <a:solidFill>
                  <a:srgbClr val="5A5A5A"/>
                </a:solidFill>
                <a:latin typeface="EFCO Brookshire"/>
                <a:ea typeface="EFCO Brookshire"/>
                <a:cs typeface="EFCO Brookshire"/>
                <a:sym typeface="EFCO Brookshire"/>
              </a:rPr>
              <a:t>su</a:t>
            </a:r>
            <a:r>
              <a:rPr lang="en-US" sz="3499" dirty="0">
                <a:solidFill>
                  <a:srgbClr val="5A5A5A"/>
                </a:solidFill>
                <a:latin typeface="EFCO Brookshire"/>
                <a:ea typeface="EFCO Brookshire"/>
                <a:cs typeface="EFCO Brookshire"/>
                <a:sym typeface="EFCO Brookshire"/>
              </a:rPr>
              <a:t> </a:t>
            </a:r>
            <a:r>
              <a:rPr lang="en-US" sz="3499" dirty="0" err="1">
                <a:solidFill>
                  <a:srgbClr val="5A5A5A"/>
                </a:solidFill>
                <a:latin typeface="EFCO Brookshire"/>
                <a:ea typeface="EFCO Brookshire"/>
                <a:cs typeface="EFCO Brookshire"/>
                <a:sym typeface="EFCO Brookshire"/>
              </a:rPr>
              <a:t>izradili</a:t>
            </a:r>
            <a:r>
              <a:rPr lang="en-US" sz="3499" dirty="0">
                <a:solidFill>
                  <a:srgbClr val="5A5A5A"/>
                </a:solidFill>
                <a:latin typeface="EFCO Brookshire"/>
                <a:ea typeface="EFCO Brookshire"/>
                <a:cs typeface="EFCO Brookshire"/>
                <a:sym typeface="EFCO Brookshire"/>
              </a:rPr>
              <a:t> „</a:t>
            </a:r>
            <a:r>
              <a:rPr lang="en-US" sz="3499" dirty="0" err="1">
                <a:solidFill>
                  <a:srgbClr val="5A5A5A"/>
                </a:solidFill>
                <a:latin typeface="EFCO Brookshire"/>
                <a:ea typeface="EFCO Brookshire"/>
                <a:cs typeface="EFCO Brookshire"/>
                <a:sym typeface="EFCO Brookshire"/>
              </a:rPr>
              <a:t>naočale</a:t>
            </a:r>
            <a:r>
              <a:rPr lang="en-US" sz="3499" dirty="0">
                <a:solidFill>
                  <a:srgbClr val="5A5A5A"/>
                </a:solidFill>
                <a:latin typeface="EFCO Brookshire"/>
                <a:ea typeface="EFCO Brookshire"/>
                <a:cs typeface="EFCO Brookshire"/>
                <a:sym typeface="EFCO Brookshire"/>
              </a:rPr>
              <a:t> </a:t>
            </a:r>
            <a:r>
              <a:rPr lang="en-US" sz="3499" dirty="0" err="1">
                <a:solidFill>
                  <a:srgbClr val="5A5A5A"/>
                </a:solidFill>
                <a:latin typeface="EFCO Brookshire"/>
                <a:ea typeface="EFCO Brookshire"/>
                <a:cs typeface="EFCO Brookshire"/>
                <a:sym typeface="EFCO Brookshire"/>
              </a:rPr>
              <a:t>empatije</a:t>
            </a:r>
            <a:r>
              <a:rPr lang="en-US" sz="3499" dirty="0">
                <a:solidFill>
                  <a:srgbClr val="5A5A5A"/>
                </a:solidFill>
                <a:latin typeface="EFCO Brookshire"/>
                <a:ea typeface="EFCO Brookshire"/>
                <a:cs typeface="EFCO Brookshire"/>
                <a:sym typeface="EFCO Brookshire"/>
              </a:rPr>
              <a:t>“ </a:t>
            </a:r>
            <a:r>
              <a:rPr lang="en-US" sz="3499" dirty="0" err="1">
                <a:solidFill>
                  <a:srgbClr val="5A5A5A"/>
                </a:solidFill>
                <a:latin typeface="EFCO Brookshire"/>
                <a:ea typeface="EFCO Brookshire"/>
                <a:cs typeface="EFCO Brookshire"/>
                <a:sym typeface="EFCO Brookshire"/>
              </a:rPr>
              <a:t>koje</a:t>
            </a:r>
            <a:r>
              <a:rPr lang="en-US" sz="3499" dirty="0">
                <a:solidFill>
                  <a:srgbClr val="5A5A5A"/>
                </a:solidFill>
                <a:latin typeface="EFCO Brookshire"/>
                <a:ea typeface="EFCO Brookshire"/>
                <a:cs typeface="EFCO Brookshire"/>
                <a:sym typeface="EFCO Brookshire"/>
              </a:rPr>
              <a:t> </a:t>
            </a:r>
            <a:r>
              <a:rPr lang="en-US" sz="3499" dirty="0" err="1">
                <a:solidFill>
                  <a:srgbClr val="5A5A5A"/>
                </a:solidFill>
                <a:latin typeface="EFCO Brookshire"/>
                <a:ea typeface="EFCO Brookshire"/>
                <a:cs typeface="EFCO Brookshire"/>
                <a:sym typeface="EFCO Brookshire"/>
              </a:rPr>
              <a:t>su</a:t>
            </a:r>
            <a:r>
              <a:rPr lang="en-US" sz="3499" dirty="0">
                <a:solidFill>
                  <a:srgbClr val="5A5A5A"/>
                </a:solidFill>
                <a:latin typeface="EFCO Brookshire"/>
                <a:ea typeface="EFCO Brookshire"/>
                <a:cs typeface="EFCO Brookshire"/>
                <a:sym typeface="EFCO Brookshire"/>
              </a:rPr>
              <a:t> </a:t>
            </a:r>
            <a:r>
              <a:rPr lang="en-US" sz="3499" dirty="0" err="1">
                <a:solidFill>
                  <a:srgbClr val="5A5A5A"/>
                </a:solidFill>
                <a:latin typeface="EFCO Brookshire"/>
                <a:ea typeface="EFCO Brookshire"/>
                <a:cs typeface="EFCO Brookshire"/>
                <a:sym typeface="EFCO Brookshire"/>
              </a:rPr>
              <a:t>nosili</a:t>
            </a:r>
            <a:r>
              <a:rPr lang="en-US" sz="3499" dirty="0">
                <a:solidFill>
                  <a:srgbClr val="5A5A5A"/>
                </a:solidFill>
                <a:latin typeface="EFCO Brookshire"/>
                <a:ea typeface="EFCO Brookshire"/>
                <a:cs typeface="EFCO Brookshire"/>
                <a:sym typeface="EFCO Brookshire"/>
              </a:rPr>
              <a:t> </a:t>
            </a:r>
            <a:r>
              <a:rPr lang="en-US" sz="3499" dirty="0" err="1">
                <a:solidFill>
                  <a:srgbClr val="5A5A5A"/>
                </a:solidFill>
                <a:latin typeface="EFCO Brookshire"/>
                <a:ea typeface="EFCO Brookshire"/>
                <a:cs typeface="EFCO Brookshire"/>
                <a:sym typeface="EFCO Brookshire"/>
              </a:rPr>
              <a:t>tijekom</a:t>
            </a:r>
            <a:r>
              <a:rPr lang="en-US" sz="3499" dirty="0">
                <a:solidFill>
                  <a:srgbClr val="5A5A5A"/>
                </a:solidFill>
                <a:latin typeface="EFCO Brookshire"/>
                <a:ea typeface="EFCO Brookshire"/>
                <a:cs typeface="EFCO Brookshire"/>
                <a:sym typeface="EFCO Brookshire"/>
              </a:rPr>
              <a:t> </a:t>
            </a:r>
            <a:r>
              <a:rPr lang="en-US" sz="3499" dirty="0" err="1">
                <a:solidFill>
                  <a:srgbClr val="5A5A5A"/>
                </a:solidFill>
                <a:latin typeface="EFCO Brookshire"/>
                <a:ea typeface="EFCO Brookshire"/>
                <a:cs typeface="EFCO Brookshire"/>
                <a:sym typeface="EFCO Brookshire"/>
              </a:rPr>
              <a:t>razgovora</a:t>
            </a:r>
            <a:r>
              <a:rPr lang="en-US" sz="3499" dirty="0">
                <a:solidFill>
                  <a:srgbClr val="5A5A5A"/>
                </a:solidFill>
                <a:latin typeface="EFCO Brookshire"/>
                <a:ea typeface="EFCO Brookshire"/>
                <a:cs typeface="EFCO Brookshire"/>
                <a:sym typeface="EFCO Brookshire"/>
              </a:rPr>
              <a:t> s </a:t>
            </a:r>
            <a:r>
              <a:rPr lang="en-US" sz="3499" dirty="0" err="1">
                <a:solidFill>
                  <a:srgbClr val="5A5A5A"/>
                </a:solidFill>
                <a:latin typeface="EFCO Brookshire"/>
                <a:ea typeface="EFCO Brookshire"/>
                <a:cs typeface="EFCO Brookshire"/>
                <a:sym typeface="EFCO Brookshire"/>
              </a:rPr>
              <a:t>bakama</a:t>
            </a:r>
            <a:r>
              <a:rPr lang="en-US" sz="3499" dirty="0">
                <a:solidFill>
                  <a:srgbClr val="5A5A5A"/>
                </a:solidFill>
                <a:latin typeface="EFCO Brookshire"/>
                <a:ea typeface="EFCO Brookshire"/>
                <a:cs typeface="EFCO Brookshire"/>
                <a:sym typeface="EFCO Brookshire"/>
              </a:rPr>
              <a:t>, </a:t>
            </a:r>
            <a:r>
              <a:rPr lang="en-US" sz="3499" dirty="0" err="1">
                <a:solidFill>
                  <a:srgbClr val="5A5A5A"/>
                </a:solidFill>
                <a:latin typeface="EFCO Brookshire"/>
                <a:ea typeface="EFCO Brookshire"/>
                <a:cs typeface="EFCO Brookshire"/>
                <a:sym typeface="EFCO Brookshire"/>
              </a:rPr>
              <a:t>djedovima</a:t>
            </a:r>
            <a:r>
              <a:rPr lang="hr-HR" sz="3499" dirty="0">
                <a:solidFill>
                  <a:srgbClr val="5A5A5A"/>
                </a:solidFill>
                <a:latin typeface="EFCO Brookshire"/>
                <a:ea typeface="EFCO Brookshire"/>
                <a:cs typeface="EFCO Brookshire"/>
                <a:sym typeface="EFCO Brookshire"/>
              </a:rPr>
              <a:t>,</a:t>
            </a:r>
            <a:r>
              <a:rPr lang="en-US" sz="3499" dirty="0">
                <a:solidFill>
                  <a:srgbClr val="5A5A5A"/>
                </a:solidFill>
                <a:latin typeface="EFCO Brookshire"/>
                <a:ea typeface="EFCO Brookshire"/>
                <a:cs typeface="EFCO Brookshire"/>
                <a:sym typeface="EFCO Brookshire"/>
              </a:rPr>
              <a:t> </a:t>
            </a:r>
            <a:r>
              <a:rPr lang="en-US" sz="3499" dirty="0" err="1">
                <a:solidFill>
                  <a:srgbClr val="5A5A5A"/>
                </a:solidFill>
                <a:latin typeface="EFCO Brookshire"/>
                <a:ea typeface="EFCO Brookshire"/>
                <a:cs typeface="EFCO Brookshire"/>
                <a:sym typeface="EFCO Brookshire"/>
              </a:rPr>
              <a:t>roditeljima</a:t>
            </a:r>
            <a:r>
              <a:rPr lang="hr-HR" sz="3499" dirty="0">
                <a:solidFill>
                  <a:srgbClr val="5A5A5A"/>
                </a:solidFill>
                <a:latin typeface="EFCO Brookshire"/>
                <a:ea typeface="EFCO Brookshire"/>
                <a:cs typeface="EFCO Brookshire"/>
                <a:sym typeface="EFCO Brookshire"/>
              </a:rPr>
              <a:t> i tetama</a:t>
            </a:r>
            <a:r>
              <a:rPr lang="en-US" sz="3499" dirty="0">
                <a:solidFill>
                  <a:srgbClr val="5A5A5A"/>
                </a:solidFill>
                <a:latin typeface="EFCO Brookshire"/>
                <a:ea typeface="EFCO Brookshire"/>
                <a:cs typeface="EFCO Brookshire"/>
                <a:sym typeface="EFCO Brookshire"/>
              </a:rPr>
              <a:t>. </a:t>
            </a:r>
          </a:p>
          <a:p>
            <a:pPr algn="ctr">
              <a:lnSpc>
                <a:spcPts val="4899"/>
              </a:lnSpc>
            </a:pPr>
            <a:r>
              <a:rPr lang="en-US" sz="3499" dirty="0">
                <a:solidFill>
                  <a:srgbClr val="5A5A5A"/>
                </a:solidFill>
                <a:latin typeface="EFCO Brookshire"/>
                <a:ea typeface="EFCO Brookshire"/>
                <a:cs typeface="EFCO Brookshire"/>
                <a:sym typeface="EFCO Brookshire"/>
              </a:rPr>
              <a:t>Na </a:t>
            </a:r>
            <a:r>
              <a:rPr lang="en-US" sz="3499" dirty="0" err="1">
                <a:solidFill>
                  <a:srgbClr val="5A5A5A"/>
                </a:solidFill>
                <a:latin typeface="EFCO Brookshire"/>
                <a:ea typeface="EFCO Brookshire"/>
                <a:cs typeface="EFCO Brookshire"/>
                <a:sym typeface="EFCO Brookshire"/>
              </a:rPr>
              <a:t>simboličan</a:t>
            </a:r>
            <a:r>
              <a:rPr lang="en-US" sz="3499" dirty="0">
                <a:solidFill>
                  <a:srgbClr val="5A5A5A"/>
                </a:solidFill>
                <a:latin typeface="EFCO Brookshire"/>
                <a:ea typeface="EFCO Brookshire"/>
                <a:cs typeface="EFCO Brookshire"/>
                <a:sym typeface="EFCO Brookshire"/>
              </a:rPr>
              <a:t> </a:t>
            </a:r>
            <a:r>
              <a:rPr lang="en-US" sz="3499" dirty="0" err="1">
                <a:solidFill>
                  <a:srgbClr val="5A5A5A"/>
                </a:solidFill>
                <a:latin typeface="EFCO Brookshire"/>
                <a:ea typeface="EFCO Brookshire"/>
                <a:cs typeface="EFCO Brookshire"/>
                <a:sym typeface="EFCO Brookshire"/>
              </a:rPr>
              <a:t>način</a:t>
            </a:r>
            <a:r>
              <a:rPr lang="en-US" sz="3499" dirty="0">
                <a:solidFill>
                  <a:srgbClr val="5A5A5A"/>
                </a:solidFill>
                <a:latin typeface="EFCO Brookshire"/>
                <a:ea typeface="EFCO Brookshire"/>
                <a:cs typeface="EFCO Brookshire"/>
                <a:sym typeface="EFCO Brookshire"/>
              </a:rPr>
              <a:t> </a:t>
            </a:r>
            <a:r>
              <a:rPr lang="en-US" sz="3499" dirty="0" err="1">
                <a:solidFill>
                  <a:srgbClr val="5A5A5A"/>
                </a:solidFill>
                <a:latin typeface="EFCO Brookshire"/>
                <a:ea typeface="EFCO Brookshire"/>
                <a:cs typeface="EFCO Brookshire"/>
                <a:sym typeface="EFCO Brookshire"/>
              </a:rPr>
              <a:t>gledali</a:t>
            </a:r>
            <a:r>
              <a:rPr lang="en-US" sz="3499" dirty="0">
                <a:solidFill>
                  <a:srgbClr val="5A5A5A"/>
                </a:solidFill>
                <a:latin typeface="EFCO Brookshire"/>
                <a:ea typeface="EFCO Brookshire"/>
                <a:cs typeface="EFCO Brookshire"/>
                <a:sym typeface="EFCO Brookshire"/>
              </a:rPr>
              <a:t> </a:t>
            </a:r>
            <a:r>
              <a:rPr lang="en-US" sz="3499" dirty="0" err="1">
                <a:solidFill>
                  <a:srgbClr val="5A5A5A"/>
                </a:solidFill>
                <a:latin typeface="EFCO Brookshire"/>
                <a:ea typeface="EFCO Brookshire"/>
                <a:cs typeface="EFCO Brookshire"/>
                <a:sym typeface="EFCO Brookshire"/>
              </a:rPr>
              <a:t>su</a:t>
            </a:r>
            <a:r>
              <a:rPr lang="en-US" sz="3499" dirty="0">
                <a:solidFill>
                  <a:srgbClr val="5A5A5A"/>
                </a:solidFill>
                <a:latin typeface="EFCO Brookshire"/>
                <a:ea typeface="EFCO Brookshire"/>
                <a:cs typeface="EFCO Brookshire"/>
                <a:sym typeface="EFCO Brookshire"/>
              </a:rPr>
              <a:t> </a:t>
            </a:r>
            <a:r>
              <a:rPr lang="en-US" sz="3499" dirty="0" err="1">
                <a:solidFill>
                  <a:srgbClr val="5A5A5A"/>
                </a:solidFill>
                <a:latin typeface="EFCO Brookshire"/>
                <a:ea typeface="EFCO Brookshire"/>
                <a:cs typeface="EFCO Brookshire"/>
                <a:sym typeface="EFCO Brookshire"/>
              </a:rPr>
              <a:t>tuđim</a:t>
            </a:r>
            <a:r>
              <a:rPr lang="en-US" sz="3499" dirty="0">
                <a:solidFill>
                  <a:srgbClr val="5A5A5A"/>
                </a:solidFill>
                <a:latin typeface="EFCO Brookshire"/>
                <a:ea typeface="EFCO Brookshire"/>
                <a:cs typeface="EFCO Brookshire"/>
                <a:sym typeface="EFCO Brookshire"/>
              </a:rPr>
              <a:t> </a:t>
            </a:r>
            <a:r>
              <a:rPr lang="en-US" sz="3499" dirty="0" err="1">
                <a:solidFill>
                  <a:srgbClr val="5A5A5A"/>
                </a:solidFill>
                <a:latin typeface="EFCO Brookshire"/>
                <a:ea typeface="EFCO Brookshire"/>
                <a:cs typeface="EFCO Brookshire"/>
                <a:sym typeface="EFCO Brookshire"/>
              </a:rPr>
              <a:t>očima</a:t>
            </a:r>
            <a:r>
              <a:rPr lang="en-US" sz="3499" dirty="0">
                <a:solidFill>
                  <a:srgbClr val="5A5A5A"/>
                </a:solidFill>
                <a:latin typeface="EFCO Brookshire"/>
                <a:ea typeface="EFCO Brookshire"/>
                <a:cs typeface="EFCO Brookshire"/>
                <a:sym typeface="EFCO Brookshire"/>
              </a:rPr>
              <a:t> </a:t>
            </a:r>
            <a:r>
              <a:rPr lang="en-US" sz="3499" dirty="0" err="1">
                <a:solidFill>
                  <a:srgbClr val="5A5A5A"/>
                </a:solidFill>
                <a:latin typeface="EFCO Brookshire"/>
                <a:ea typeface="EFCO Brookshire"/>
                <a:cs typeface="EFCO Brookshire"/>
                <a:sym typeface="EFCO Brookshire"/>
              </a:rPr>
              <a:t>i</a:t>
            </a:r>
            <a:r>
              <a:rPr lang="en-US" sz="3499" dirty="0">
                <a:solidFill>
                  <a:srgbClr val="5A5A5A"/>
                </a:solidFill>
                <a:latin typeface="EFCO Brookshire"/>
                <a:ea typeface="EFCO Brookshire"/>
                <a:cs typeface="EFCO Brookshire"/>
                <a:sym typeface="EFCO Brookshire"/>
              </a:rPr>
              <a:t> </a:t>
            </a:r>
            <a:r>
              <a:rPr lang="en-US" sz="3499" dirty="0" err="1">
                <a:solidFill>
                  <a:srgbClr val="5A5A5A"/>
                </a:solidFill>
                <a:latin typeface="EFCO Brookshire"/>
                <a:ea typeface="EFCO Brookshire"/>
                <a:cs typeface="EFCO Brookshire"/>
                <a:sym typeface="EFCO Brookshire"/>
              </a:rPr>
              <a:t>uživali</a:t>
            </a:r>
            <a:r>
              <a:rPr lang="en-US" sz="3499" dirty="0">
                <a:solidFill>
                  <a:srgbClr val="5A5A5A"/>
                </a:solidFill>
                <a:latin typeface="EFCO Brookshire"/>
                <a:ea typeface="EFCO Brookshire"/>
                <a:cs typeface="EFCO Brookshire"/>
                <a:sym typeface="EFCO Brookshire"/>
              </a:rPr>
              <a:t> u </a:t>
            </a:r>
            <a:r>
              <a:rPr lang="en-US" sz="3499" dirty="0" err="1">
                <a:solidFill>
                  <a:srgbClr val="5A5A5A"/>
                </a:solidFill>
                <a:latin typeface="EFCO Brookshire"/>
                <a:ea typeface="EFCO Brookshire"/>
                <a:cs typeface="EFCO Brookshire"/>
                <a:sym typeface="EFCO Brookshire"/>
              </a:rPr>
              <a:t>pričama</a:t>
            </a:r>
            <a:r>
              <a:rPr lang="en-US" sz="3499" dirty="0">
                <a:solidFill>
                  <a:srgbClr val="5A5A5A"/>
                </a:solidFill>
                <a:latin typeface="EFCO Brookshire"/>
                <a:ea typeface="EFCO Brookshire"/>
                <a:cs typeface="EFCO Brookshire"/>
                <a:sym typeface="EFCO Brookshire"/>
              </a:rPr>
              <a:t> o </a:t>
            </a:r>
            <a:r>
              <a:rPr lang="en-US" sz="3499" dirty="0" err="1">
                <a:solidFill>
                  <a:srgbClr val="5A5A5A"/>
                </a:solidFill>
                <a:latin typeface="EFCO Brookshire"/>
                <a:ea typeface="EFCO Brookshire"/>
                <a:cs typeface="EFCO Brookshire"/>
                <a:sym typeface="EFCO Brookshire"/>
              </a:rPr>
              <a:t>božićnim</a:t>
            </a:r>
            <a:r>
              <a:rPr lang="en-US" sz="3499" dirty="0">
                <a:solidFill>
                  <a:srgbClr val="5A5A5A"/>
                </a:solidFill>
                <a:latin typeface="EFCO Brookshire"/>
                <a:ea typeface="EFCO Brookshire"/>
                <a:cs typeface="EFCO Brookshire"/>
                <a:sym typeface="EFCO Brookshire"/>
              </a:rPr>
              <a:t> </a:t>
            </a:r>
            <a:r>
              <a:rPr lang="en-US" sz="3499" dirty="0" err="1">
                <a:solidFill>
                  <a:srgbClr val="5A5A5A"/>
                </a:solidFill>
                <a:latin typeface="EFCO Brookshire"/>
                <a:ea typeface="EFCO Brookshire"/>
                <a:cs typeface="EFCO Brookshire"/>
                <a:sym typeface="EFCO Brookshire"/>
              </a:rPr>
              <a:t>tradicijama</a:t>
            </a:r>
            <a:r>
              <a:rPr lang="en-US" sz="3499" dirty="0">
                <a:solidFill>
                  <a:srgbClr val="5A5A5A"/>
                </a:solidFill>
                <a:latin typeface="EFCO Brookshire"/>
                <a:ea typeface="EFCO Brookshire"/>
                <a:cs typeface="EFCO Brookshire"/>
                <a:sym typeface="EFCO Brookshire"/>
              </a:rPr>
              <a:t> </a:t>
            </a:r>
            <a:r>
              <a:rPr lang="en-US" sz="3499" dirty="0" err="1">
                <a:solidFill>
                  <a:srgbClr val="5A5A5A"/>
                </a:solidFill>
                <a:latin typeface="EFCO Brookshire"/>
                <a:ea typeface="EFCO Brookshire"/>
                <a:cs typeface="EFCO Brookshire"/>
                <a:sym typeface="EFCO Brookshire"/>
              </a:rPr>
              <a:t>i</a:t>
            </a:r>
            <a:r>
              <a:rPr lang="en-US" sz="3499" dirty="0">
                <a:solidFill>
                  <a:srgbClr val="5A5A5A"/>
                </a:solidFill>
                <a:latin typeface="EFCO Brookshire"/>
                <a:ea typeface="EFCO Brookshire"/>
                <a:cs typeface="EFCO Brookshire"/>
                <a:sym typeface="EFCO Brookshire"/>
              </a:rPr>
              <a:t> </a:t>
            </a:r>
            <a:r>
              <a:rPr lang="en-US" sz="3499" dirty="0" err="1">
                <a:solidFill>
                  <a:srgbClr val="5A5A5A"/>
                </a:solidFill>
                <a:latin typeface="EFCO Brookshire"/>
                <a:ea typeface="EFCO Brookshire"/>
                <a:cs typeface="EFCO Brookshire"/>
                <a:sym typeface="EFCO Brookshire"/>
              </a:rPr>
              <a:t>običajima</a:t>
            </a:r>
            <a:r>
              <a:rPr lang="en-US" sz="3499" dirty="0">
                <a:solidFill>
                  <a:srgbClr val="5A5A5A"/>
                </a:solidFill>
                <a:latin typeface="EFCO Brookshire"/>
                <a:ea typeface="EFCO Brookshire"/>
                <a:cs typeface="EFCO Brookshire"/>
                <a:sym typeface="EFCO Brookshire"/>
              </a:rPr>
              <a:t> </a:t>
            </a:r>
            <a:r>
              <a:rPr lang="en-US" sz="3499" dirty="0" err="1">
                <a:solidFill>
                  <a:srgbClr val="5A5A5A"/>
                </a:solidFill>
                <a:latin typeface="EFCO Brookshire"/>
                <a:ea typeface="EFCO Brookshire"/>
                <a:cs typeface="EFCO Brookshire"/>
                <a:sym typeface="EFCO Brookshire"/>
              </a:rPr>
              <a:t>te</a:t>
            </a:r>
            <a:r>
              <a:rPr lang="en-US" sz="3499" dirty="0">
                <a:solidFill>
                  <a:srgbClr val="5A5A5A"/>
                </a:solidFill>
                <a:latin typeface="EFCO Brookshire"/>
                <a:ea typeface="EFCO Brookshire"/>
                <a:cs typeface="EFCO Brookshire"/>
                <a:sym typeface="EFCO Brookshire"/>
              </a:rPr>
              <a:t> u </a:t>
            </a:r>
            <a:r>
              <a:rPr lang="en-US" sz="3499" dirty="0" err="1">
                <a:solidFill>
                  <a:srgbClr val="5A5A5A"/>
                </a:solidFill>
                <a:latin typeface="EFCO Brookshire"/>
                <a:ea typeface="EFCO Brookshire"/>
                <a:cs typeface="EFCO Brookshire"/>
                <a:sym typeface="EFCO Brookshire"/>
              </a:rPr>
              <a:t>pričama</a:t>
            </a:r>
            <a:r>
              <a:rPr lang="en-US" sz="3499" dirty="0">
                <a:solidFill>
                  <a:srgbClr val="5A5A5A"/>
                </a:solidFill>
                <a:latin typeface="EFCO Brookshire"/>
                <a:ea typeface="EFCO Brookshire"/>
                <a:cs typeface="EFCO Brookshire"/>
                <a:sym typeface="EFCO Brookshire"/>
              </a:rPr>
              <a:t> o </a:t>
            </a:r>
            <a:r>
              <a:rPr lang="en-US" sz="3499" dirty="0" err="1">
                <a:solidFill>
                  <a:srgbClr val="5A5A5A"/>
                </a:solidFill>
                <a:latin typeface="EFCO Brookshire"/>
                <a:ea typeface="EFCO Brookshire"/>
                <a:cs typeface="EFCO Brookshire"/>
                <a:sym typeface="EFCO Brookshire"/>
              </a:rPr>
              <a:t>djetinjstvu</a:t>
            </a:r>
            <a:r>
              <a:rPr lang="en-US" sz="3499" dirty="0">
                <a:solidFill>
                  <a:srgbClr val="5A5A5A"/>
                </a:solidFill>
                <a:latin typeface="EFCO Brookshire"/>
                <a:ea typeface="EFCO Brookshire"/>
                <a:cs typeface="EFCO Brookshire"/>
                <a:sym typeface="EFCO Brookshire"/>
              </a:rPr>
              <a:t> </a:t>
            </a:r>
            <a:r>
              <a:rPr lang="en-US" sz="3499" dirty="0" err="1">
                <a:solidFill>
                  <a:srgbClr val="5A5A5A"/>
                </a:solidFill>
                <a:latin typeface="EFCO Brookshire"/>
                <a:ea typeface="EFCO Brookshire"/>
                <a:cs typeface="EFCO Brookshire"/>
                <a:sym typeface="EFCO Brookshire"/>
              </a:rPr>
              <a:t>svojih</a:t>
            </a:r>
            <a:r>
              <a:rPr lang="en-US" sz="3499" dirty="0">
                <a:solidFill>
                  <a:srgbClr val="5A5A5A"/>
                </a:solidFill>
                <a:latin typeface="EFCO Brookshire"/>
                <a:ea typeface="EFCO Brookshire"/>
                <a:cs typeface="EFCO Brookshire"/>
                <a:sym typeface="EFCO Brookshire"/>
              </a:rPr>
              <a:t> </a:t>
            </a:r>
            <a:r>
              <a:rPr lang="en-US" sz="3499" dirty="0" err="1">
                <a:solidFill>
                  <a:srgbClr val="5A5A5A"/>
                </a:solidFill>
                <a:latin typeface="EFCO Brookshire"/>
                <a:ea typeface="EFCO Brookshire"/>
                <a:cs typeface="EFCO Brookshire"/>
                <a:sym typeface="EFCO Brookshire"/>
              </a:rPr>
              <a:t>sugovornika</a:t>
            </a:r>
            <a:r>
              <a:rPr lang="en-US" sz="3499" dirty="0">
                <a:solidFill>
                  <a:srgbClr val="5A5A5A"/>
                </a:solidFill>
                <a:latin typeface="EFCO Brookshire"/>
                <a:ea typeface="EFCO Brookshire"/>
                <a:cs typeface="EFCO Brookshire"/>
                <a:sym typeface="EFCO Brookshire"/>
              </a:rPr>
              <a:t>.</a:t>
            </a:r>
          </a:p>
          <a:p>
            <a:pPr algn="ctr">
              <a:lnSpc>
                <a:spcPts val="4899"/>
              </a:lnSpc>
            </a:pPr>
            <a:endParaRPr lang="en-US" sz="3499" dirty="0">
              <a:solidFill>
                <a:srgbClr val="5A5A5A"/>
              </a:solidFill>
              <a:latin typeface="EFCO Brookshire"/>
              <a:ea typeface="EFCO Brookshire"/>
              <a:cs typeface="EFCO Brookshire"/>
              <a:sym typeface="EFCO Brookshire"/>
            </a:endParaRPr>
          </a:p>
          <a:p>
            <a:pPr algn="ctr">
              <a:lnSpc>
                <a:spcPts val="4899"/>
              </a:lnSpc>
            </a:pPr>
            <a:r>
              <a:rPr lang="en-US" sz="3499" dirty="0" err="1">
                <a:solidFill>
                  <a:srgbClr val="5A5A5A"/>
                </a:solidFill>
                <a:latin typeface="EFCO Brookshire"/>
                <a:ea typeface="EFCO Brookshire"/>
                <a:cs typeface="EFCO Brookshire"/>
                <a:sym typeface="EFCO Brookshire"/>
              </a:rPr>
              <a:t>Hvala</a:t>
            </a:r>
            <a:r>
              <a:rPr lang="en-US" sz="3499" dirty="0">
                <a:solidFill>
                  <a:srgbClr val="5A5A5A"/>
                </a:solidFill>
                <a:latin typeface="EFCO Brookshire"/>
                <a:ea typeface="EFCO Brookshire"/>
                <a:cs typeface="EFCO Brookshire"/>
                <a:sym typeface="EFCO Brookshire"/>
              </a:rPr>
              <a:t> </a:t>
            </a:r>
            <a:r>
              <a:rPr lang="en-US" sz="3499" dirty="0" err="1">
                <a:solidFill>
                  <a:srgbClr val="5A5A5A"/>
                </a:solidFill>
                <a:latin typeface="EFCO Brookshire"/>
                <a:ea typeface="EFCO Brookshire"/>
                <a:cs typeface="EFCO Brookshire"/>
                <a:sym typeface="EFCO Brookshire"/>
              </a:rPr>
              <a:t>učenicima</a:t>
            </a:r>
            <a:r>
              <a:rPr lang="en-US" sz="3499" dirty="0">
                <a:solidFill>
                  <a:srgbClr val="5A5A5A"/>
                </a:solidFill>
                <a:latin typeface="EFCO Brookshire"/>
                <a:ea typeface="EFCO Brookshire"/>
                <a:cs typeface="EFCO Brookshire"/>
                <a:sym typeface="EFCO Brookshire"/>
              </a:rPr>
              <a:t>, </a:t>
            </a:r>
            <a:r>
              <a:rPr lang="en-US" sz="3499" dirty="0" err="1">
                <a:solidFill>
                  <a:srgbClr val="5A5A5A"/>
                </a:solidFill>
                <a:latin typeface="EFCO Brookshire"/>
                <a:ea typeface="EFCO Brookshire"/>
                <a:cs typeface="EFCO Brookshire"/>
                <a:sym typeface="EFCO Brookshire"/>
              </a:rPr>
              <a:t>roditeljima</a:t>
            </a:r>
            <a:r>
              <a:rPr lang="en-US" sz="3499" dirty="0">
                <a:solidFill>
                  <a:srgbClr val="5A5A5A"/>
                </a:solidFill>
                <a:latin typeface="EFCO Brookshire"/>
                <a:ea typeface="EFCO Brookshire"/>
                <a:cs typeface="EFCO Brookshire"/>
                <a:sym typeface="EFCO Brookshire"/>
              </a:rPr>
              <a:t> </a:t>
            </a:r>
            <a:r>
              <a:rPr lang="en-US" sz="3499" dirty="0" err="1">
                <a:solidFill>
                  <a:srgbClr val="5A5A5A"/>
                </a:solidFill>
                <a:latin typeface="EFCO Brookshire"/>
                <a:ea typeface="EFCO Brookshire"/>
                <a:cs typeface="EFCO Brookshire"/>
                <a:sym typeface="EFCO Brookshire"/>
              </a:rPr>
              <a:t>i</a:t>
            </a:r>
            <a:r>
              <a:rPr lang="en-US" sz="3499" dirty="0">
                <a:solidFill>
                  <a:srgbClr val="5A5A5A"/>
                </a:solidFill>
                <a:latin typeface="EFCO Brookshire"/>
                <a:ea typeface="EFCO Brookshire"/>
                <a:cs typeface="EFCO Brookshire"/>
                <a:sym typeface="EFCO Brookshire"/>
              </a:rPr>
              <a:t> </a:t>
            </a:r>
            <a:r>
              <a:rPr lang="en-US" sz="3499" dirty="0" err="1">
                <a:solidFill>
                  <a:srgbClr val="5A5A5A"/>
                </a:solidFill>
                <a:latin typeface="EFCO Brookshire"/>
                <a:ea typeface="EFCO Brookshire"/>
                <a:cs typeface="EFCO Brookshire"/>
                <a:sym typeface="EFCO Brookshire"/>
              </a:rPr>
              <a:t>sugovornicima</a:t>
            </a:r>
            <a:r>
              <a:rPr lang="en-US" sz="3499" dirty="0">
                <a:solidFill>
                  <a:srgbClr val="5A5A5A"/>
                </a:solidFill>
                <a:latin typeface="EFCO Brookshire"/>
                <a:ea typeface="EFCO Brookshire"/>
                <a:cs typeface="EFCO Brookshire"/>
                <a:sym typeface="EFCO Brookshire"/>
              </a:rPr>
              <a:t>!</a:t>
            </a:r>
          </a:p>
          <a:p>
            <a:pPr algn="ctr">
              <a:lnSpc>
                <a:spcPts val="14593"/>
              </a:lnSpc>
            </a:pPr>
            <a:endParaRPr lang="en-US" sz="3499" dirty="0">
              <a:solidFill>
                <a:srgbClr val="5A5A5A"/>
              </a:solidFill>
              <a:latin typeface="EFCO Brookshire"/>
              <a:ea typeface="EFCO Brookshire"/>
              <a:cs typeface="EFCO Brookshire"/>
              <a:sym typeface="EFCO Brookshire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545324" y="507412"/>
            <a:ext cx="3574241" cy="3432100"/>
          </a:xfrm>
          <a:custGeom>
            <a:avLst/>
            <a:gdLst/>
            <a:ahLst/>
            <a:cxnLst/>
            <a:rect l="l" t="t" r="r" b="b"/>
            <a:pathLst>
              <a:path w="3574241" h="3432100">
                <a:moveTo>
                  <a:pt x="0" y="0"/>
                </a:moveTo>
                <a:lnTo>
                  <a:pt x="3574241" y="0"/>
                </a:lnTo>
                <a:lnTo>
                  <a:pt x="3574241" y="3432099"/>
                </a:lnTo>
                <a:lnTo>
                  <a:pt x="0" y="34320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V="1">
            <a:off x="545324" y="6347489"/>
            <a:ext cx="3574241" cy="3432100"/>
          </a:xfrm>
          <a:custGeom>
            <a:avLst/>
            <a:gdLst/>
            <a:ahLst/>
            <a:cxnLst/>
            <a:rect l="l" t="t" r="r" b="b"/>
            <a:pathLst>
              <a:path w="3574241" h="3432100">
                <a:moveTo>
                  <a:pt x="0" y="3432099"/>
                </a:moveTo>
                <a:lnTo>
                  <a:pt x="3574241" y="3432099"/>
                </a:lnTo>
                <a:lnTo>
                  <a:pt x="3574241" y="0"/>
                </a:lnTo>
                <a:lnTo>
                  <a:pt x="0" y="0"/>
                </a:lnTo>
                <a:lnTo>
                  <a:pt x="0" y="343209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 flipV="1">
            <a:off x="1404529" y="6751893"/>
            <a:ext cx="1855831" cy="2298890"/>
          </a:xfrm>
          <a:custGeom>
            <a:avLst/>
            <a:gdLst/>
            <a:ahLst/>
            <a:cxnLst/>
            <a:rect l="l" t="t" r="r" b="b"/>
            <a:pathLst>
              <a:path w="1855831" h="2298890">
                <a:moveTo>
                  <a:pt x="1855831" y="2298890"/>
                </a:moveTo>
                <a:lnTo>
                  <a:pt x="0" y="2298890"/>
                </a:lnTo>
                <a:lnTo>
                  <a:pt x="0" y="0"/>
                </a:lnTo>
                <a:lnTo>
                  <a:pt x="1855831" y="0"/>
                </a:lnTo>
                <a:lnTo>
                  <a:pt x="1855831" y="229889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1437418" y="1074017"/>
            <a:ext cx="1855831" cy="2298890"/>
          </a:xfrm>
          <a:custGeom>
            <a:avLst/>
            <a:gdLst/>
            <a:ahLst/>
            <a:cxnLst/>
            <a:rect l="l" t="t" r="r" b="b"/>
            <a:pathLst>
              <a:path w="1855831" h="2298890">
                <a:moveTo>
                  <a:pt x="1855831" y="0"/>
                </a:moveTo>
                <a:lnTo>
                  <a:pt x="0" y="0"/>
                </a:lnTo>
                <a:lnTo>
                  <a:pt x="0" y="2298889"/>
                </a:lnTo>
                <a:lnTo>
                  <a:pt x="1855831" y="2298889"/>
                </a:lnTo>
                <a:lnTo>
                  <a:pt x="185583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14168435" y="6347489"/>
            <a:ext cx="3574241" cy="3432100"/>
          </a:xfrm>
          <a:custGeom>
            <a:avLst/>
            <a:gdLst/>
            <a:ahLst/>
            <a:cxnLst/>
            <a:rect l="l" t="t" r="r" b="b"/>
            <a:pathLst>
              <a:path w="3574241" h="3432100">
                <a:moveTo>
                  <a:pt x="0" y="0"/>
                </a:moveTo>
                <a:lnTo>
                  <a:pt x="3574241" y="0"/>
                </a:lnTo>
                <a:lnTo>
                  <a:pt x="3574241" y="3432099"/>
                </a:lnTo>
                <a:lnTo>
                  <a:pt x="0" y="34320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800000" flipV="1">
            <a:off x="14168435" y="507412"/>
            <a:ext cx="3574241" cy="3432100"/>
          </a:xfrm>
          <a:custGeom>
            <a:avLst/>
            <a:gdLst/>
            <a:ahLst/>
            <a:cxnLst/>
            <a:rect l="l" t="t" r="r" b="b"/>
            <a:pathLst>
              <a:path w="3574241" h="3432100">
                <a:moveTo>
                  <a:pt x="0" y="3432099"/>
                </a:moveTo>
                <a:lnTo>
                  <a:pt x="3574241" y="3432099"/>
                </a:lnTo>
                <a:lnTo>
                  <a:pt x="3574241" y="0"/>
                </a:lnTo>
                <a:lnTo>
                  <a:pt x="0" y="0"/>
                </a:lnTo>
                <a:lnTo>
                  <a:pt x="0" y="343209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0800000" flipH="1" flipV="1">
            <a:off x="15027640" y="1236217"/>
            <a:ext cx="1855831" cy="2298890"/>
          </a:xfrm>
          <a:custGeom>
            <a:avLst/>
            <a:gdLst/>
            <a:ahLst/>
            <a:cxnLst/>
            <a:rect l="l" t="t" r="r" b="b"/>
            <a:pathLst>
              <a:path w="1855831" h="2298890">
                <a:moveTo>
                  <a:pt x="1855831" y="2298890"/>
                </a:moveTo>
                <a:lnTo>
                  <a:pt x="0" y="2298890"/>
                </a:lnTo>
                <a:lnTo>
                  <a:pt x="0" y="0"/>
                </a:lnTo>
                <a:lnTo>
                  <a:pt x="1855831" y="0"/>
                </a:lnTo>
                <a:lnTo>
                  <a:pt x="1855831" y="229889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0800000" flipH="1">
            <a:off x="14994751" y="6914094"/>
            <a:ext cx="1855831" cy="2298890"/>
          </a:xfrm>
          <a:custGeom>
            <a:avLst/>
            <a:gdLst/>
            <a:ahLst/>
            <a:cxnLst/>
            <a:rect l="l" t="t" r="r" b="b"/>
            <a:pathLst>
              <a:path w="1855831" h="2298890">
                <a:moveTo>
                  <a:pt x="1855831" y="0"/>
                </a:moveTo>
                <a:lnTo>
                  <a:pt x="0" y="0"/>
                </a:lnTo>
                <a:lnTo>
                  <a:pt x="0" y="2298889"/>
                </a:lnTo>
                <a:lnTo>
                  <a:pt x="1855831" y="2298889"/>
                </a:lnTo>
                <a:lnTo>
                  <a:pt x="185583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V="1">
            <a:off x="7315200" y="8858514"/>
            <a:ext cx="3657600" cy="921074"/>
          </a:xfrm>
          <a:custGeom>
            <a:avLst/>
            <a:gdLst/>
            <a:ahLst/>
            <a:cxnLst/>
            <a:rect l="l" t="t" r="r" b="b"/>
            <a:pathLst>
              <a:path w="3657600" h="921074">
                <a:moveTo>
                  <a:pt x="0" y="921074"/>
                </a:moveTo>
                <a:lnTo>
                  <a:pt x="3657600" y="921074"/>
                </a:lnTo>
                <a:lnTo>
                  <a:pt x="3657600" y="0"/>
                </a:lnTo>
                <a:lnTo>
                  <a:pt x="0" y="0"/>
                </a:lnTo>
                <a:lnTo>
                  <a:pt x="0" y="921074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0972800" y="8858514"/>
            <a:ext cx="3622705" cy="1308199"/>
          </a:xfrm>
          <a:custGeom>
            <a:avLst/>
            <a:gdLst/>
            <a:ahLst/>
            <a:cxnLst/>
            <a:rect l="l" t="t" r="r" b="b"/>
            <a:pathLst>
              <a:path w="3622705" h="1308199">
                <a:moveTo>
                  <a:pt x="0" y="0"/>
                </a:moveTo>
                <a:lnTo>
                  <a:pt x="3622705" y="0"/>
                </a:lnTo>
                <a:lnTo>
                  <a:pt x="3622705" y="1308199"/>
                </a:lnTo>
                <a:lnTo>
                  <a:pt x="0" y="130819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5436886" y="563149"/>
            <a:ext cx="6538708" cy="465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5"/>
              </a:lnSpc>
              <a:spcBef>
                <a:spcPct val="0"/>
              </a:spcBef>
            </a:pPr>
            <a:r>
              <a:rPr lang="en-US" sz="2754">
                <a:solidFill>
                  <a:srgbClr val="000000"/>
                </a:solidFill>
                <a:latin typeface="EFCO Brookshire"/>
                <a:ea typeface="EFCO Brookshire"/>
                <a:cs typeface="EFCO Brookshire"/>
                <a:sym typeface="EFCO Brookshire"/>
              </a:rPr>
              <a:t>Our Kindness Galaxy: eTwinstellar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45324" y="507412"/>
            <a:ext cx="3574241" cy="3432100"/>
          </a:xfrm>
          <a:custGeom>
            <a:avLst/>
            <a:gdLst/>
            <a:ahLst/>
            <a:cxnLst/>
            <a:rect l="l" t="t" r="r" b="b"/>
            <a:pathLst>
              <a:path w="3574241" h="3432100">
                <a:moveTo>
                  <a:pt x="0" y="0"/>
                </a:moveTo>
                <a:lnTo>
                  <a:pt x="3574241" y="0"/>
                </a:lnTo>
                <a:lnTo>
                  <a:pt x="3574241" y="3432099"/>
                </a:lnTo>
                <a:lnTo>
                  <a:pt x="0" y="34320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V="1">
            <a:off x="545324" y="6347489"/>
            <a:ext cx="3574241" cy="3432100"/>
          </a:xfrm>
          <a:custGeom>
            <a:avLst/>
            <a:gdLst/>
            <a:ahLst/>
            <a:cxnLst/>
            <a:rect l="l" t="t" r="r" b="b"/>
            <a:pathLst>
              <a:path w="3574241" h="3432100">
                <a:moveTo>
                  <a:pt x="0" y="3432099"/>
                </a:moveTo>
                <a:lnTo>
                  <a:pt x="3574241" y="3432099"/>
                </a:lnTo>
                <a:lnTo>
                  <a:pt x="3574241" y="0"/>
                </a:lnTo>
                <a:lnTo>
                  <a:pt x="0" y="0"/>
                </a:lnTo>
                <a:lnTo>
                  <a:pt x="0" y="343209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 flipV="1">
            <a:off x="1404529" y="6751893"/>
            <a:ext cx="1855831" cy="2298890"/>
          </a:xfrm>
          <a:custGeom>
            <a:avLst/>
            <a:gdLst/>
            <a:ahLst/>
            <a:cxnLst/>
            <a:rect l="l" t="t" r="r" b="b"/>
            <a:pathLst>
              <a:path w="1855831" h="2298890">
                <a:moveTo>
                  <a:pt x="1855831" y="2298890"/>
                </a:moveTo>
                <a:lnTo>
                  <a:pt x="0" y="2298890"/>
                </a:lnTo>
                <a:lnTo>
                  <a:pt x="0" y="0"/>
                </a:lnTo>
                <a:lnTo>
                  <a:pt x="1855831" y="0"/>
                </a:lnTo>
                <a:lnTo>
                  <a:pt x="1855831" y="229889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437418" y="1074017"/>
            <a:ext cx="1855831" cy="2298890"/>
          </a:xfrm>
          <a:custGeom>
            <a:avLst/>
            <a:gdLst/>
            <a:ahLst/>
            <a:cxnLst/>
            <a:rect l="l" t="t" r="r" b="b"/>
            <a:pathLst>
              <a:path w="1855831" h="2298890">
                <a:moveTo>
                  <a:pt x="1855831" y="0"/>
                </a:moveTo>
                <a:lnTo>
                  <a:pt x="0" y="0"/>
                </a:lnTo>
                <a:lnTo>
                  <a:pt x="0" y="2298889"/>
                </a:lnTo>
                <a:lnTo>
                  <a:pt x="1855831" y="2298889"/>
                </a:lnTo>
                <a:lnTo>
                  <a:pt x="185583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800000">
            <a:off x="14168435" y="6347489"/>
            <a:ext cx="3574241" cy="3432100"/>
          </a:xfrm>
          <a:custGeom>
            <a:avLst/>
            <a:gdLst/>
            <a:ahLst/>
            <a:cxnLst/>
            <a:rect l="l" t="t" r="r" b="b"/>
            <a:pathLst>
              <a:path w="3574241" h="3432100">
                <a:moveTo>
                  <a:pt x="0" y="0"/>
                </a:moveTo>
                <a:lnTo>
                  <a:pt x="3574241" y="0"/>
                </a:lnTo>
                <a:lnTo>
                  <a:pt x="3574241" y="3432099"/>
                </a:lnTo>
                <a:lnTo>
                  <a:pt x="0" y="34320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 flipV="1">
            <a:off x="14168435" y="507412"/>
            <a:ext cx="3574241" cy="3432100"/>
          </a:xfrm>
          <a:custGeom>
            <a:avLst/>
            <a:gdLst/>
            <a:ahLst/>
            <a:cxnLst/>
            <a:rect l="l" t="t" r="r" b="b"/>
            <a:pathLst>
              <a:path w="3574241" h="3432100">
                <a:moveTo>
                  <a:pt x="0" y="3432099"/>
                </a:moveTo>
                <a:lnTo>
                  <a:pt x="3574241" y="3432099"/>
                </a:lnTo>
                <a:lnTo>
                  <a:pt x="3574241" y="0"/>
                </a:lnTo>
                <a:lnTo>
                  <a:pt x="0" y="0"/>
                </a:lnTo>
                <a:lnTo>
                  <a:pt x="0" y="343209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800000" flipH="1" flipV="1">
            <a:off x="15027640" y="1236217"/>
            <a:ext cx="1855831" cy="2298890"/>
          </a:xfrm>
          <a:custGeom>
            <a:avLst/>
            <a:gdLst/>
            <a:ahLst/>
            <a:cxnLst/>
            <a:rect l="l" t="t" r="r" b="b"/>
            <a:pathLst>
              <a:path w="1855831" h="2298890">
                <a:moveTo>
                  <a:pt x="1855831" y="2298890"/>
                </a:moveTo>
                <a:lnTo>
                  <a:pt x="0" y="2298890"/>
                </a:lnTo>
                <a:lnTo>
                  <a:pt x="0" y="0"/>
                </a:lnTo>
                <a:lnTo>
                  <a:pt x="1855831" y="0"/>
                </a:lnTo>
                <a:lnTo>
                  <a:pt x="1855831" y="229889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0800000" flipH="1">
            <a:off x="14994751" y="6914094"/>
            <a:ext cx="1855831" cy="2298890"/>
          </a:xfrm>
          <a:custGeom>
            <a:avLst/>
            <a:gdLst/>
            <a:ahLst/>
            <a:cxnLst/>
            <a:rect l="l" t="t" r="r" b="b"/>
            <a:pathLst>
              <a:path w="1855831" h="2298890">
                <a:moveTo>
                  <a:pt x="1855831" y="0"/>
                </a:moveTo>
                <a:lnTo>
                  <a:pt x="0" y="0"/>
                </a:lnTo>
                <a:lnTo>
                  <a:pt x="0" y="2298889"/>
                </a:lnTo>
                <a:lnTo>
                  <a:pt x="1855831" y="2298889"/>
                </a:lnTo>
                <a:lnTo>
                  <a:pt x="185583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7315200" y="507412"/>
            <a:ext cx="3657600" cy="921074"/>
          </a:xfrm>
          <a:custGeom>
            <a:avLst/>
            <a:gdLst/>
            <a:ahLst/>
            <a:cxnLst/>
            <a:rect l="l" t="t" r="r" b="b"/>
            <a:pathLst>
              <a:path w="3657600" h="921074">
                <a:moveTo>
                  <a:pt x="0" y="0"/>
                </a:moveTo>
                <a:lnTo>
                  <a:pt x="3657600" y="0"/>
                </a:lnTo>
                <a:lnTo>
                  <a:pt x="3657600" y="921074"/>
                </a:lnTo>
                <a:lnTo>
                  <a:pt x="0" y="9210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V="1">
            <a:off x="7315200" y="8858514"/>
            <a:ext cx="3657600" cy="921074"/>
          </a:xfrm>
          <a:custGeom>
            <a:avLst/>
            <a:gdLst/>
            <a:ahLst/>
            <a:cxnLst/>
            <a:rect l="l" t="t" r="r" b="b"/>
            <a:pathLst>
              <a:path w="3657600" h="921074">
                <a:moveTo>
                  <a:pt x="0" y="921074"/>
                </a:moveTo>
                <a:lnTo>
                  <a:pt x="3657600" y="921074"/>
                </a:lnTo>
                <a:lnTo>
                  <a:pt x="3657600" y="0"/>
                </a:lnTo>
                <a:lnTo>
                  <a:pt x="0" y="0"/>
                </a:lnTo>
                <a:lnTo>
                  <a:pt x="0" y="921074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2690455" y="2856388"/>
            <a:ext cx="5034739" cy="1592808"/>
          </a:xfrm>
          <a:custGeom>
            <a:avLst/>
            <a:gdLst/>
            <a:ahLst/>
            <a:cxnLst/>
            <a:rect l="l" t="t" r="r" b="b"/>
            <a:pathLst>
              <a:path w="5034739" h="1592808">
                <a:moveTo>
                  <a:pt x="0" y="0"/>
                </a:moveTo>
                <a:lnTo>
                  <a:pt x="5034739" y="0"/>
                </a:lnTo>
                <a:lnTo>
                  <a:pt x="5034739" y="1592809"/>
                </a:lnTo>
                <a:lnTo>
                  <a:pt x="0" y="159280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828800" y="4252232"/>
            <a:ext cx="5962227" cy="5033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9"/>
              </a:lnSpc>
            </a:pPr>
            <a:endParaRPr/>
          </a:p>
          <a:p>
            <a:pPr marL="346872" lvl="1" indent="-173436" algn="l">
              <a:lnSpc>
                <a:spcPts val="2249"/>
              </a:lnSpc>
              <a:buFont typeface="Arial"/>
              <a:buChar char="•"/>
            </a:pPr>
            <a:r>
              <a:rPr lang="en-US" sz="1606">
                <a:solidFill>
                  <a:srgbClr val="5A5A5A"/>
                </a:solidFill>
                <a:latin typeface="Open Sauce"/>
                <a:ea typeface="Open Sauce"/>
                <a:cs typeface="Open Sauce"/>
                <a:sym typeface="Open Sauce"/>
              </a:rPr>
              <a:t>Karla: Čega ste se igrali ti i tvoji prijatelji kad ste bili djeca?</a:t>
            </a:r>
          </a:p>
          <a:p>
            <a:pPr marL="346872" lvl="1" indent="-173436" algn="l">
              <a:lnSpc>
                <a:spcPts val="2249"/>
              </a:lnSpc>
              <a:buFont typeface="Arial"/>
              <a:buChar char="•"/>
            </a:pPr>
            <a:r>
              <a:rPr lang="en-US" sz="1606">
                <a:solidFill>
                  <a:srgbClr val="5A5A5A"/>
                </a:solidFill>
                <a:latin typeface="Open Sauce"/>
                <a:ea typeface="Open Sauce"/>
                <a:cs typeface="Open Sauce"/>
                <a:sym typeface="Open Sauce"/>
              </a:rPr>
              <a:t>Baka: Igrali smo se skrivača, graničara, struje, preskakanja lastika, franjica.</a:t>
            </a:r>
          </a:p>
          <a:p>
            <a:pPr marL="346872" lvl="1" indent="-173436" algn="l">
              <a:lnSpc>
                <a:spcPts val="2249"/>
              </a:lnSpc>
              <a:buFont typeface="Arial"/>
              <a:buChar char="•"/>
            </a:pPr>
            <a:r>
              <a:rPr lang="en-US" sz="1606">
                <a:solidFill>
                  <a:srgbClr val="5A5A5A"/>
                </a:solidFill>
                <a:latin typeface="Open Sauce"/>
                <a:ea typeface="Open Sauce"/>
                <a:cs typeface="Open Sauce"/>
                <a:sym typeface="Open Sauce"/>
              </a:rPr>
              <a:t>Karla: U koju si osnovnu išla i koliko je učenika bilo u tvom razredu?</a:t>
            </a:r>
          </a:p>
          <a:p>
            <a:pPr marL="346872" lvl="1" indent="-173436" algn="l">
              <a:lnSpc>
                <a:spcPts val="2249"/>
              </a:lnSpc>
              <a:buFont typeface="Arial"/>
              <a:buChar char="•"/>
            </a:pPr>
            <a:r>
              <a:rPr lang="en-US" sz="1606">
                <a:solidFill>
                  <a:srgbClr val="5A5A5A"/>
                </a:solidFill>
                <a:latin typeface="Open Sauce"/>
                <a:ea typeface="Open Sauce"/>
                <a:cs typeface="Open Sauce"/>
                <a:sym typeface="Open Sauce"/>
              </a:rPr>
              <a:t>Baka: U Osnovnu školu Narodni heroji u Kninu. U razredu nas je bilo 30.</a:t>
            </a:r>
          </a:p>
          <a:p>
            <a:pPr marL="346872" lvl="1" indent="-173436" algn="l">
              <a:lnSpc>
                <a:spcPts val="2249"/>
              </a:lnSpc>
              <a:buFont typeface="Arial"/>
              <a:buChar char="•"/>
            </a:pPr>
            <a:r>
              <a:rPr lang="en-US" sz="1606">
                <a:solidFill>
                  <a:srgbClr val="5A5A5A"/>
                </a:solidFill>
                <a:latin typeface="Open Sauce"/>
                <a:ea typeface="Open Sauce"/>
                <a:cs typeface="Open Sauce"/>
                <a:sym typeface="Open Sauce"/>
              </a:rPr>
              <a:t>Karla: Jeste li nosili školske uniforme?</a:t>
            </a:r>
          </a:p>
          <a:p>
            <a:pPr marL="346872" lvl="1" indent="-173436" algn="l">
              <a:lnSpc>
                <a:spcPts val="2249"/>
              </a:lnSpc>
              <a:buFont typeface="Arial"/>
              <a:buChar char="•"/>
            </a:pPr>
            <a:r>
              <a:rPr lang="en-US" sz="1606">
                <a:solidFill>
                  <a:srgbClr val="5A5A5A"/>
                </a:solidFill>
                <a:latin typeface="Open Sauce"/>
                <a:ea typeface="Open Sauce"/>
                <a:cs typeface="Open Sauce"/>
                <a:sym typeface="Open Sauce"/>
              </a:rPr>
              <a:t>Baka: Da, nosili smo plave kute i crne papučice.</a:t>
            </a:r>
          </a:p>
          <a:p>
            <a:pPr marL="346872" lvl="1" indent="-173436" algn="l">
              <a:lnSpc>
                <a:spcPts val="2249"/>
              </a:lnSpc>
              <a:buFont typeface="Arial"/>
              <a:buChar char="•"/>
            </a:pPr>
            <a:r>
              <a:rPr lang="en-US" sz="1606">
                <a:solidFill>
                  <a:srgbClr val="5A5A5A"/>
                </a:solidFill>
                <a:latin typeface="Open Sauce"/>
                <a:ea typeface="Open Sauce"/>
                <a:cs typeface="Open Sauce"/>
                <a:sym typeface="Open Sauce"/>
              </a:rPr>
              <a:t>Karla: Jesu li učitelji bili strogi i jesu li vas kažnjavali?</a:t>
            </a:r>
          </a:p>
          <a:p>
            <a:pPr marL="346872" lvl="1" indent="-173436" algn="l">
              <a:lnSpc>
                <a:spcPts val="2249"/>
              </a:lnSpc>
              <a:buFont typeface="Arial"/>
              <a:buChar char="•"/>
            </a:pPr>
            <a:r>
              <a:rPr lang="en-US" sz="1606">
                <a:solidFill>
                  <a:srgbClr val="5A5A5A"/>
                </a:solidFill>
                <a:latin typeface="Open Sauce"/>
                <a:ea typeface="Open Sauce"/>
                <a:cs typeface="Open Sauce"/>
                <a:sym typeface="Open Sauce"/>
              </a:rPr>
              <a:t>Baka: Bili su strogi. Znali su nas kažnjavati, odlazilo se u kut.</a:t>
            </a:r>
          </a:p>
          <a:p>
            <a:pPr marL="346872" lvl="1" indent="-173436" algn="l">
              <a:lnSpc>
                <a:spcPts val="2249"/>
              </a:lnSpc>
              <a:buFont typeface="Arial"/>
              <a:buChar char="•"/>
            </a:pPr>
            <a:r>
              <a:rPr lang="en-US" sz="1606">
                <a:solidFill>
                  <a:srgbClr val="5A5A5A"/>
                </a:solidFill>
                <a:latin typeface="Open Sauce"/>
                <a:ea typeface="Open Sauce"/>
                <a:cs typeface="Open Sauce"/>
                <a:sym typeface="Open Sauce"/>
              </a:rPr>
              <a:t>Karla: Jesi li pomagala roditeljima u kućanskim poslovima?</a:t>
            </a:r>
          </a:p>
          <a:p>
            <a:pPr marL="346872" lvl="1" indent="-173436" algn="l">
              <a:lnSpc>
                <a:spcPts val="2249"/>
              </a:lnSpc>
              <a:buFont typeface="Arial"/>
              <a:buChar char="•"/>
            </a:pPr>
            <a:r>
              <a:rPr lang="en-US" sz="1606">
                <a:solidFill>
                  <a:srgbClr val="5A5A5A"/>
                </a:solidFill>
                <a:latin typeface="Open Sauce"/>
                <a:ea typeface="Open Sauce"/>
                <a:cs typeface="Open Sauce"/>
                <a:sym typeface="Open Sauce"/>
              </a:rPr>
              <a:t>Baka: Jesam, kuhala sam ručak, spremala svoju sobu, čistila dvorište.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149700" y="3088449"/>
            <a:ext cx="3708195" cy="851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18"/>
              </a:lnSpc>
            </a:pPr>
            <a:r>
              <a:rPr lang="en-US" sz="2441">
                <a:solidFill>
                  <a:srgbClr val="5A5A5A"/>
                </a:solidFill>
                <a:latin typeface="EFCO Brookshire"/>
                <a:ea typeface="EFCO Brookshire"/>
                <a:cs typeface="EFCO Brookshire"/>
                <a:sym typeface="EFCO Brookshire"/>
              </a:rPr>
              <a:t>Karla Velić – Bakino školovanje i igre</a:t>
            </a:r>
          </a:p>
        </p:txBody>
      </p:sp>
      <p:sp>
        <p:nvSpPr>
          <p:cNvPr id="16" name="Freeform 16"/>
          <p:cNvSpPr/>
          <p:nvPr/>
        </p:nvSpPr>
        <p:spPr>
          <a:xfrm>
            <a:off x="1437418" y="507412"/>
            <a:ext cx="5023603" cy="2320905"/>
          </a:xfrm>
          <a:custGeom>
            <a:avLst/>
            <a:gdLst/>
            <a:ahLst/>
            <a:cxnLst/>
            <a:rect l="l" t="t" r="r" b="b"/>
            <a:pathLst>
              <a:path w="5023603" h="2320905">
                <a:moveTo>
                  <a:pt x="0" y="0"/>
                </a:moveTo>
                <a:lnTo>
                  <a:pt x="5023603" y="0"/>
                </a:lnTo>
                <a:lnTo>
                  <a:pt x="5023603" y="2320904"/>
                </a:lnTo>
                <a:lnTo>
                  <a:pt x="0" y="232090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9993328" y="4634254"/>
            <a:ext cx="6857254" cy="3305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86"/>
              </a:lnSpc>
            </a:pPr>
            <a:endParaRPr dirty="0"/>
          </a:p>
          <a:p>
            <a:pPr algn="l">
              <a:lnSpc>
                <a:spcPts val="2586"/>
              </a:lnSpc>
            </a:pPr>
            <a:r>
              <a:rPr lang="en-US" sz="1847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Na </a:t>
            </a:r>
            <a:r>
              <a:rPr lang="en-US" sz="1847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Badnjak</a:t>
            </a:r>
            <a:r>
              <a:rPr lang="en-US" sz="1847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847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su</a:t>
            </a:r>
            <a:r>
              <a:rPr lang="en-US" sz="1847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847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postili</a:t>
            </a:r>
            <a:r>
              <a:rPr lang="en-US" sz="1847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. </a:t>
            </a:r>
            <a:r>
              <a:rPr lang="en-US" sz="1847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Jeli</a:t>
            </a:r>
            <a:r>
              <a:rPr lang="en-US" sz="1847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847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su</a:t>
            </a:r>
            <a:r>
              <a:rPr lang="en-US" sz="1847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847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posni</a:t>
            </a:r>
            <a:r>
              <a:rPr lang="en-US" sz="1847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847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grah</a:t>
            </a:r>
            <a:r>
              <a:rPr lang="en-US" sz="1847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847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i</a:t>
            </a:r>
            <a:r>
              <a:rPr lang="en-US" sz="1847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847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maslanicu</a:t>
            </a:r>
            <a:r>
              <a:rPr lang="en-US" sz="1847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. </a:t>
            </a:r>
            <a:r>
              <a:rPr lang="en-US" sz="1847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Nakon</a:t>
            </a:r>
            <a:r>
              <a:rPr lang="en-US" sz="1847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847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večere</a:t>
            </a:r>
            <a:r>
              <a:rPr lang="en-US" sz="1847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847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su</a:t>
            </a:r>
            <a:r>
              <a:rPr lang="en-US" sz="1847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847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išli</a:t>
            </a:r>
            <a:r>
              <a:rPr lang="en-US" sz="1847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847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na</a:t>
            </a:r>
            <a:r>
              <a:rPr lang="en-US" sz="1847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847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po</a:t>
            </a:r>
            <a:r>
              <a:rPr lang="hr-HR" sz="1847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l</a:t>
            </a:r>
            <a:r>
              <a:rPr lang="en-US" sz="1847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noćku</a:t>
            </a:r>
            <a:r>
              <a:rPr lang="en-US" sz="1847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. </a:t>
            </a:r>
            <a:r>
              <a:rPr lang="en-US" sz="1847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Kad</a:t>
            </a:r>
            <a:r>
              <a:rPr lang="en-US" sz="1847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847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su</a:t>
            </a:r>
            <a:r>
              <a:rPr lang="en-US" sz="1847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847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išli</a:t>
            </a:r>
            <a:r>
              <a:rPr lang="en-US" sz="1847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847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na</a:t>
            </a:r>
            <a:r>
              <a:rPr lang="en-US" sz="1847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847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po</a:t>
            </a:r>
            <a:r>
              <a:rPr lang="hr-HR" sz="1847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l</a:t>
            </a:r>
            <a:r>
              <a:rPr lang="en-US" sz="1847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noćku</a:t>
            </a:r>
            <a:r>
              <a:rPr lang="en-US" sz="1847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u </a:t>
            </a:r>
            <a:r>
              <a:rPr lang="en-US" sz="1847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selima</a:t>
            </a:r>
            <a:r>
              <a:rPr lang="en-US" sz="1847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se </a:t>
            </a:r>
            <a:r>
              <a:rPr lang="en-US" sz="1847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čula</a:t>
            </a:r>
            <a:r>
              <a:rPr lang="en-US" sz="1847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847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pjesma</a:t>
            </a:r>
            <a:r>
              <a:rPr lang="en-US" sz="1847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. To je </a:t>
            </a:r>
            <a:r>
              <a:rPr lang="en-US" sz="1847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najviše</a:t>
            </a:r>
            <a:r>
              <a:rPr lang="en-US" sz="1847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847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voljela</a:t>
            </a:r>
            <a:r>
              <a:rPr lang="en-US" sz="1847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. </a:t>
            </a:r>
            <a:r>
              <a:rPr lang="en-US" sz="1847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Kitila</a:t>
            </a:r>
            <a:r>
              <a:rPr lang="en-US" sz="1847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je </a:t>
            </a:r>
            <a:r>
              <a:rPr lang="en-US" sz="1847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uvijek</a:t>
            </a:r>
            <a:r>
              <a:rPr lang="en-US" sz="1847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847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prirodni</a:t>
            </a:r>
            <a:r>
              <a:rPr lang="en-US" sz="1847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bor. </a:t>
            </a:r>
            <a:r>
              <a:rPr lang="en-US" sz="1847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Kitili</a:t>
            </a:r>
            <a:r>
              <a:rPr lang="en-US" sz="1847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847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su</a:t>
            </a:r>
            <a:r>
              <a:rPr lang="en-US" sz="1847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847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za</a:t>
            </a:r>
            <a:r>
              <a:rPr lang="en-US" sz="1847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847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Badnjak</a:t>
            </a:r>
            <a:r>
              <a:rPr lang="en-US" sz="1847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s </a:t>
            </a:r>
            <a:r>
              <a:rPr lang="en-US" sz="1847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bombonima</a:t>
            </a:r>
            <a:r>
              <a:rPr lang="en-US" sz="1847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. Kao </a:t>
            </a:r>
            <a:r>
              <a:rPr lang="en-US" sz="1847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djeca</a:t>
            </a:r>
            <a:r>
              <a:rPr lang="en-US" sz="1847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847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su</a:t>
            </a:r>
            <a:r>
              <a:rPr lang="en-US" sz="1847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847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kriomice</a:t>
            </a:r>
            <a:r>
              <a:rPr lang="en-US" sz="1847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847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jeli</a:t>
            </a:r>
            <a:r>
              <a:rPr lang="en-US" sz="1847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847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bombone</a:t>
            </a:r>
            <a:r>
              <a:rPr lang="en-US" sz="1847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s bora, a </a:t>
            </a:r>
            <a:r>
              <a:rPr lang="en-US" sz="1847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na</a:t>
            </a:r>
            <a:r>
              <a:rPr lang="en-US" sz="1847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847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boru</a:t>
            </a:r>
            <a:r>
              <a:rPr lang="en-US" sz="1847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847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su</a:t>
            </a:r>
            <a:r>
              <a:rPr lang="en-US" sz="1847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847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ostavljali</a:t>
            </a:r>
            <a:r>
              <a:rPr lang="en-US" sz="1847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847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omote</a:t>
            </a:r>
            <a:r>
              <a:rPr lang="en-US" sz="1847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. </a:t>
            </a:r>
            <a:r>
              <a:rPr lang="en-US" sz="1847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Za</a:t>
            </a:r>
            <a:r>
              <a:rPr lang="en-US" sz="1847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847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Božić</a:t>
            </a:r>
            <a:r>
              <a:rPr lang="en-US" sz="1847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847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su</a:t>
            </a:r>
            <a:r>
              <a:rPr lang="en-US" sz="1847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847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dobivali</a:t>
            </a:r>
            <a:r>
              <a:rPr lang="en-US" sz="1847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847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čarape</a:t>
            </a:r>
            <a:r>
              <a:rPr lang="en-US" sz="1847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. </a:t>
            </a:r>
            <a:r>
              <a:rPr lang="en-US" sz="1847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Svetog</a:t>
            </a:r>
            <a:r>
              <a:rPr lang="en-US" sz="1847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847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Nikolu</a:t>
            </a:r>
            <a:r>
              <a:rPr lang="en-US" sz="1847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847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nisu</a:t>
            </a:r>
            <a:r>
              <a:rPr lang="en-US" sz="1847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847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slavili</a:t>
            </a:r>
            <a:r>
              <a:rPr lang="en-US" sz="1847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. </a:t>
            </a:r>
            <a:r>
              <a:rPr lang="en-US" sz="1847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Poklone</a:t>
            </a:r>
            <a:r>
              <a:rPr lang="en-US" sz="1847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847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su</a:t>
            </a:r>
            <a:r>
              <a:rPr lang="en-US" sz="1847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847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dobivali</a:t>
            </a:r>
            <a:r>
              <a:rPr lang="en-US" sz="1847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847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za</a:t>
            </a:r>
            <a:r>
              <a:rPr lang="en-US" sz="1847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847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Novu</a:t>
            </a:r>
            <a:r>
              <a:rPr lang="en-US" sz="1847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847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godinu</a:t>
            </a:r>
            <a:r>
              <a:rPr lang="en-US" sz="1847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. Na </a:t>
            </a:r>
            <a:r>
              <a:rPr lang="en-US" sz="1847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svetu</a:t>
            </a:r>
            <a:r>
              <a:rPr lang="en-US" sz="1847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847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Luciju</a:t>
            </a:r>
            <a:r>
              <a:rPr lang="en-US" sz="1847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847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sijali</a:t>
            </a:r>
            <a:r>
              <a:rPr lang="en-US" sz="1847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847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su</a:t>
            </a:r>
            <a:r>
              <a:rPr lang="en-US" sz="1847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847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pšenicu</a:t>
            </a:r>
            <a:r>
              <a:rPr lang="en-US" sz="1847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. Od </a:t>
            </a:r>
            <a:r>
              <a:rPr lang="en-US" sz="1847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kolača</a:t>
            </a:r>
            <a:r>
              <a:rPr lang="en-US" sz="1847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847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su</a:t>
            </a:r>
            <a:r>
              <a:rPr lang="en-US" sz="1847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847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pravili</a:t>
            </a:r>
            <a:r>
              <a:rPr lang="en-US" sz="1847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847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šape</a:t>
            </a:r>
            <a:r>
              <a:rPr lang="en-US" sz="1847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.</a:t>
            </a:r>
          </a:p>
          <a:p>
            <a:pPr algn="l">
              <a:lnSpc>
                <a:spcPts val="2586"/>
              </a:lnSpc>
            </a:pPr>
            <a:endParaRPr lang="en-US" sz="1847" b="1" dirty="0">
              <a:solidFill>
                <a:srgbClr val="5A5A5A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10457072" y="3070021"/>
            <a:ext cx="5034739" cy="1592808"/>
          </a:xfrm>
          <a:custGeom>
            <a:avLst/>
            <a:gdLst/>
            <a:ahLst/>
            <a:cxnLst/>
            <a:rect l="l" t="t" r="r" b="b"/>
            <a:pathLst>
              <a:path w="5034739" h="1592808">
                <a:moveTo>
                  <a:pt x="0" y="0"/>
                </a:moveTo>
                <a:lnTo>
                  <a:pt x="5034739" y="0"/>
                </a:lnTo>
                <a:lnTo>
                  <a:pt x="5034739" y="1592808"/>
                </a:lnTo>
                <a:lnTo>
                  <a:pt x="0" y="159280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10972800" y="3429744"/>
            <a:ext cx="3708195" cy="851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18"/>
              </a:lnSpc>
            </a:pPr>
            <a:r>
              <a:rPr lang="en-US" sz="2441">
                <a:solidFill>
                  <a:srgbClr val="5A5A5A"/>
                </a:solidFill>
                <a:latin typeface="EFCO Brookshire"/>
                <a:ea typeface="EFCO Brookshire"/>
                <a:cs typeface="EFCO Brookshire"/>
                <a:sym typeface="EFCO Brookshire"/>
              </a:rPr>
              <a:t>Kiara Lozančić – Tradicija za Badnjak i Božić</a:t>
            </a:r>
          </a:p>
        </p:txBody>
      </p:sp>
      <p:sp>
        <p:nvSpPr>
          <p:cNvPr id="20" name="Freeform 20"/>
          <p:cNvSpPr/>
          <p:nvPr/>
        </p:nvSpPr>
        <p:spPr>
          <a:xfrm>
            <a:off x="10457072" y="364050"/>
            <a:ext cx="4162056" cy="2492338"/>
          </a:xfrm>
          <a:custGeom>
            <a:avLst/>
            <a:gdLst/>
            <a:ahLst/>
            <a:cxnLst/>
            <a:rect l="l" t="t" r="r" b="b"/>
            <a:pathLst>
              <a:path w="4162056" h="2492338">
                <a:moveTo>
                  <a:pt x="0" y="0"/>
                </a:moveTo>
                <a:lnTo>
                  <a:pt x="4162056" y="0"/>
                </a:lnTo>
                <a:lnTo>
                  <a:pt x="4162056" y="2492338"/>
                </a:lnTo>
                <a:lnTo>
                  <a:pt x="0" y="249233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7640" b="-17605"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45324" y="507412"/>
            <a:ext cx="3574241" cy="3432100"/>
          </a:xfrm>
          <a:custGeom>
            <a:avLst/>
            <a:gdLst/>
            <a:ahLst/>
            <a:cxnLst/>
            <a:rect l="l" t="t" r="r" b="b"/>
            <a:pathLst>
              <a:path w="3574241" h="3432100">
                <a:moveTo>
                  <a:pt x="0" y="0"/>
                </a:moveTo>
                <a:lnTo>
                  <a:pt x="3574241" y="0"/>
                </a:lnTo>
                <a:lnTo>
                  <a:pt x="3574241" y="3432099"/>
                </a:lnTo>
                <a:lnTo>
                  <a:pt x="0" y="34320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V="1">
            <a:off x="545324" y="6347489"/>
            <a:ext cx="3574241" cy="3432100"/>
          </a:xfrm>
          <a:custGeom>
            <a:avLst/>
            <a:gdLst/>
            <a:ahLst/>
            <a:cxnLst/>
            <a:rect l="l" t="t" r="r" b="b"/>
            <a:pathLst>
              <a:path w="3574241" h="3432100">
                <a:moveTo>
                  <a:pt x="0" y="3432099"/>
                </a:moveTo>
                <a:lnTo>
                  <a:pt x="3574241" y="3432099"/>
                </a:lnTo>
                <a:lnTo>
                  <a:pt x="3574241" y="0"/>
                </a:lnTo>
                <a:lnTo>
                  <a:pt x="0" y="0"/>
                </a:lnTo>
                <a:lnTo>
                  <a:pt x="0" y="343209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 flipV="1">
            <a:off x="1404529" y="6751893"/>
            <a:ext cx="1855831" cy="2298890"/>
          </a:xfrm>
          <a:custGeom>
            <a:avLst/>
            <a:gdLst/>
            <a:ahLst/>
            <a:cxnLst/>
            <a:rect l="l" t="t" r="r" b="b"/>
            <a:pathLst>
              <a:path w="1855831" h="2298890">
                <a:moveTo>
                  <a:pt x="1855831" y="2298890"/>
                </a:moveTo>
                <a:lnTo>
                  <a:pt x="0" y="2298890"/>
                </a:lnTo>
                <a:lnTo>
                  <a:pt x="0" y="0"/>
                </a:lnTo>
                <a:lnTo>
                  <a:pt x="1855831" y="0"/>
                </a:lnTo>
                <a:lnTo>
                  <a:pt x="1855831" y="229889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437418" y="1074017"/>
            <a:ext cx="1855831" cy="2298890"/>
          </a:xfrm>
          <a:custGeom>
            <a:avLst/>
            <a:gdLst/>
            <a:ahLst/>
            <a:cxnLst/>
            <a:rect l="l" t="t" r="r" b="b"/>
            <a:pathLst>
              <a:path w="1855831" h="2298890">
                <a:moveTo>
                  <a:pt x="1855831" y="0"/>
                </a:moveTo>
                <a:lnTo>
                  <a:pt x="0" y="0"/>
                </a:lnTo>
                <a:lnTo>
                  <a:pt x="0" y="2298889"/>
                </a:lnTo>
                <a:lnTo>
                  <a:pt x="1855831" y="2298889"/>
                </a:lnTo>
                <a:lnTo>
                  <a:pt x="185583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800000">
            <a:off x="14168435" y="6347489"/>
            <a:ext cx="3574241" cy="3432100"/>
          </a:xfrm>
          <a:custGeom>
            <a:avLst/>
            <a:gdLst/>
            <a:ahLst/>
            <a:cxnLst/>
            <a:rect l="l" t="t" r="r" b="b"/>
            <a:pathLst>
              <a:path w="3574241" h="3432100">
                <a:moveTo>
                  <a:pt x="0" y="0"/>
                </a:moveTo>
                <a:lnTo>
                  <a:pt x="3574241" y="0"/>
                </a:lnTo>
                <a:lnTo>
                  <a:pt x="3574241" y="3432099"/>
                </a:lnTo>
                <a:lnTo>
                  <a:pt x="0" y="34320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 flipV="1">
            <a:off x="14168435" y="507412"/>
            <a:ext cx="3574241" cy="3432100"/>
          </a:xfrm>
          <a:custGeom>
            <a:avLst/>
            <a:gdLst/>
            <a:ahLst/>
            <a:cxnLst/>
            <a:rect l="l" t="t" r="r" b="b"/>
            <a:pathLst>
              <a:path w="3574241" h="3432100">
                <a:moveTo>
                  <a:pt x="0" y="3432099"/>
                </a:moveTo>
                <a:lnTo>
                  <a:pt x="3574241" y="3432099"/>
                </a:lnTo>
                <a:lnTo>
                  <a:pt x="3574241" y="0"/>
                </a:lnTo>
                <a:lnTo>
                  <a:pt x="0" y="0"/>
                </a:lnTo>
                <a:lnTo>
                  <a:pt x="0" y="343209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800000" flipH="1" flipV="1">
            <a:off x="15027640" y="1236217"/>
            <a:ext cx="1855831" cy="2298890"/>
          </a:xfrm>
          <a:custGeom>
            <a:avLst/>
            <a:gdLst/>
            <a:ahLst/>
            <a:cxnLst/>
            <a:rect l="l" t="t" r="r" b="b"/>
            <a:pathLst>
              <a:path w="1855831" h="2298890">
                <a:moveTo>
                  <a:pt x="1855831" y="2298890"/>
                </a:moveTo>
                <a:lnTo>
                  <a:pt x="0" y="2298890"/>
                </a:lnTo>
                <a:lnTo>
                  <a:pt x="0" y="0"/>
                </a:lnTo>
                <a:lnTo>
                  <a:pt x="1855831" y="0"/>
                </a:lnTo>
                <a:lnTo>
                  <a:pt x="1855831" y="229889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0800000" flipH="1">
            <a:off x="14994751" y="6914094"/>
            <a:ext cx="1855831" cy="2298890"/>
          </a:xfrm>
          <a:custGeom>
            <a:avLst/>
            <a:gdLst/>
            <a:ahLst/>
            <a:cxnLst/>
            <a:rect l="l" t="t" r="r" b="b"/>
            <a:pathLst>
              <a:path w="1855831" h="2298890">
                <a:moveTo>
                  <a:pt x="1855831" y="0"/>
                </a:moveTo>
                <a:lnTo>
                  <a:pt x="0" y="0"/>
                </a:lnTo>
                <a:lnTo>
                  <a:pt x="0" y="2298889"/>
                </a:lnTo>
                <a:lnTo>
                  <a:pt x="1855831" y="2298889"/>
                </a:lnTo>
                <a:lnTo>
                  <a:pt x="185583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7315200" y="507412"/>
            <a:ext cx="3657600" cy="921074"/>
          </a:xfrm>
          <a:custGeom>
            <a:avLst/>
            <a:gdLst/>
            <a:ahLst/>
            <a:cxnLst/>
            <a:rect l="l" t="t" r="r" b="b"/>
            <a:pathLst>
              <a:path w="3657600" h="921074">
                <a:moveTo>
                  <a:pt x="0" y="0"/>
                </a:moveTo>
                <a:lnTo>
                  <a:pt x="3657600" y="0"/>
                </a:lnTo>
                <a:lnTo>
                  <a:pt x="3657600" y="921074"/>
                </a:lnTo>
                <a:lnTo>
                  <a:pt x="0" y="9210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V="1">
            <a:off x="7315200" y="8858514"/>
            <a:ext cx="3657600" cy="921074"/>
          </a:xfrm>
          <a:custGeom>
            <a:avLst/>
            <a:gdLst/>
            <a:ahLst/>
            <a:cxnLst/>
            <a:rect l="l" t="t" r="r" b="b"/>
            <a:pathLst>
              <a:path w="3657600" h="921074">
                <a:moveTo>
                  <a:pt x="0" y="921074"/>
                </a:moveTo>
                <a:lnTo>
                  <a:pt x="3657600" y="921074"/>
                </a:lnTo>
                <a:lnTo>
                  <a:pt x="3657600" y="0"/>
                </a:lnTo>
                <a:lnTo>
                  <a:pt x="0" y="0"/>
                </a:lnTo>
                <a:lnTo>
                  <a:pt x="0" y="921074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2975466" y="4552647"/>
            <a:ext cx="5557858" cy="1758304"/>
          </a:xfrm>
          <a:custGeom>
            <a:avLst/>
            <a:gdLst/>
            <a:ahLst/>
            <a:cxnLst/>
            <a:rect l="l" t="t" r="r" b="b"/>
            <a:pathLst>
              <a:path w="5557858" h="1758304">
                <a:moveTo>
                  <a:pt x="0" y="0"/>
                </a:moveTo>
                <a:lnTo>
                  <a:pt x="5557859" y="0"/>
                </a:lnTo>
                <a:lnTo>
                  <a:pt x="5557859" y="1758305"/>
                </a:lnTo>
                <a:lnTo>
                  <a:pt x="0" y="175830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2497759" y="6318914"/>
            <a:ext cx="5962227" cy="1950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9"/>
              </a:lnSpc>
            </a:pPr>
            <a:endParaRPr/>
          </a:p>
          <a:p>
            <a:pPr algn="l">
              <a:lnSpc>
                <a:spcPts val="2249"/>
              </a:lnSpc>
            </a:pPr>
            <a:endParaRPr/>
          </a:p>
          <a:p>
            <a:pPr algn="l">
              <a:lnSpc>
                <a:spcPts val="2249"/>
              </a:lnSpc>
            </a:pPr>
            <a:r>
              <a:rPr lang="en-US" sz="1606" b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Janje koja baka drži i koje tradicionalno radi već 40 godina je od prhkog tijesta. Taj običaj u Knin su donijeli iz Bosne (Vareš). Zaključili su na kraju intervjua da je to lijep običaj te da će ga rado naslijediti.</a:t>
            </a:r>
          </a:p>
          <a:p>
            <a:pPr algn="l">
              <a:lnSpc>
                <a:spcPts val="2249"/>
              </a:lnSpc>
            </a:pPr>
            <a:endParaRPr lang="en-US" sz="1606" b="1">
              <a:solidFill>
                <a:srgbClr val="5A5A5A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9993328" y="4634254"/>
            <a:ext cx="6857254" cy="3205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86"/>
              </a:lnSpc>
            </a:pPr>
            <a:endParaRPr/>
          </a:p>
          <a:p>
            <a:pPr algn="l">
              <a:lnSpc>
                <a:spcPts val="2586"/>
              </a:lnSpc>
            </a:pPr>
            <a:endParaRPr/>
          </a:p>
          <a:p>
            <a:pPr algn="l">
              <a:lnSpc>
                <a:spcPts val="2586"/>
              </a:lnSpc>
            </a:pPr>
            <a:endParaRPr/>
          </a:p>
          <a:p>
            <a:pPr algn="l">
              <a:lnSpc>
                <a:spcPts val="2586"/>
              </a:lnSpc>
            </a:pPr>
            <a:r>
              <a:rPr lang="en-US" sz="1847" b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U vrijeme moje babe i djeda Božić se slavio skromno. Na Badnjak se postilo i obitelj se okupljala na večeri i molitvi. Nakon večere se kitio bor. Na božićno jutro išlo se na svetu misu. Nakon mise išlo se čestitati Božić užoj i široj obitelji. Dobivali su skromne poklone. Bor je bio okićen slatkišima i ukrasima od papira.</a:t>
            </a:r>
          </a:p>
          <a:p>
            <a:pPr algn="l">
              <a:lnSpc>
                <a:spcPts val="2586"/>
              </a:lnSpc>
            </a:pPr>
            <a:endParaRPr lang="en-US" sz="1847" b="1">
              <a:solidFill>
                <a:srgbClr val="5A5A5A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10518305" y="3879088"/>
            <a:ext cx="5034739" cy="1592808"/>
          </a:xfrm>
          <a:custGeom>
            <a:avLst/>
            <a:gdLst/>
            <a:ahLst/>
            <a:cxnLst/>
            <a:rect l="l" t="t" r="r" b="b"/>
            <a:pathLst>
              <a:path w="5034739" h="1592808">
                <a:moveTo>
                  <a:pt x="0" y="0"/>
                </a:moveTo>
                <a:lnTo>
                  <a:pt x="5034739" y="0"/>
                </a:lnTo>
                <a:lnTo>
                  <a:pt x="5034739" y="1592808"/>
                </a:lnTo>
                <a:lnTo>
                  <a:pt x="0" y="159280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11181577" y="4103304"/>
            <a:ext cx="3708195" cy="851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18"/>
              </a:lnSpc>
            </a:pPr>
            <a:r>
              <a:rPr lang="en-US" sz="2441">
                <a:solidFill>
                  <a:srgbClr val="5A5A5A"/>
                </a:solidFill>
                <a:latin typeface="EFCO Brookshire"/>
                <a:ea typeface="EFCO Brookshire"/>
                <a:cs typeface="EFCO Brookshire"/>
                <a:sym typeface="EFCO Brookshire"/>
              </a:rPr>
              <a:t>Ivano Jelić – Božićni običaji bake i djeda</a:t>
            </a:r>
          </a:p>
        </p:txBody>
      </p:sp>
      <p:sp>
        <p:nvSpPr>
          <p:cNvPr id="18" name="Freeform 18"/>
          <p:cNvSpPr/>
          <p:nvPr/>
        </p:nvSpPr>
        <p:spPr>
          <a:xfrm>
            <a:off x="11817168" y="507412"/>
            <a:ext cx="2351267" cy="3320294"/>
          </a:xfrm>
          <a:custGeom>
            <a:avLst/>
            <a:gdLst/>
            <a:ahLst/>
            <a:cxnLst/>
            <a:rect l="l" t="t" r="r" b="b"/>
            <a:pathLst>
              <a:path w="2351267" h="3320294">
                <a:moveTo>
                  <a:pt x="0" y="0"/>
                </a:moveTo>
                <a:lnTo>
                  <a:pt x="2351267" y="0"/>
                </a:lnTo>
                <a:lnTo>
                  <a:pt x="2351267" y="3320293"/>
                </a:lnTo>
                <a:lnTo>
                  <a:pt x="0" y="332029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8126" t="-9765" r="-8126"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3649249" y="574262"/>
            <a:ext cx="3075923" cy="4101230"/>
          </a:xfrm>
          <a:custGeom>
            <a:avLst/>
            <a:gdLst/>
            <a:ahLst/>
            <a:cxnLst/>
            <a:rect l="l" t="t" r="r" b="b"/>
            <a:pathLst>
              <a:path w="3075923" h="4101230">
                <a:moveTo>
                  <a:pt x="0" y="0"/>
                </a:moveTo>
                <a:lnTo>
                  <a:pt x="3075922" y="0"/>
                </a:lnTo>
                <a:lnTo>
                  <a:pt x="3075922" y="4101230"/>
                </a:lnTo>
                <a:lnTo>
                  <a:pt x="0" y="410123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3640767" y="4618342"/>
            <a:ext cx="4227257" cy="13613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2"/>
              </a:lnSpc>
              <a:spcBef>
                <a:spcPct val="0"/>
              </a:spcBef>
            </a:pPr>
            <a:r>
              <a:rPr lang="en-US" sz="2601">
                <a:solidFill>
                  <a:srgbClr val="5A5A5A"/>
                </a:solidFill>
                <a:latin typeface="EFCO Brookshire"/>
                <a:ea typeface="EFCO Brookshire"/>
                <a:cs typeface="EFCO Brookshire"/>
                <a:sym typeface="EFCO Brookshire"/>
              </a:rPr>
              <a:t>Laura Brđanović – Intervju s bakom i djedom o tradiciji i običajima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45324" y="507412"/>
            <a:ext cx="3574241" cy="3432100"/>
          </a:xfrm>
          <a:custGeom>
            <a:avLst/>
            <a:gdLst/>
            <a:ahLst/>
            <a:cxnLst/>
            <a:rect l="l" t="t" r="r" b="b"/>
            <a:pathLst>
              <a:path w="3574241" h="3432100">
                <a:moveTo>
                  <a:pt x="0" y="0"/>
                </a:moveTo>
                <a:lnTo>
                  <a:pt x="3574241" y="0"/>
                </a:lnTo>
                <a:lnTo>
                  <a:pt x="3574241" y="3432099"/>
                </a:lnTo>
                <a:lnTo>
                  <a:pt x="0" y="34320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V="1">
            <a:off x="545324" y="6347489"/>
            <a:ext cx="3574241" cy="3432100"/>
          </a:xfrm>
          <a:custGeom>
            <a:avLst/>
            <a:gdLst/>
            <a:ahLst/>
            <a:cxnLst/>
            <a:rect l="l" t="t" r="r" b="b"/>
            <a:pathLst>
              <a:path w="3574241" h="3432100">
                <a:moveTo>
                  <a:pt x="0" y="3432099"/>
                </a:moveTo>
                <a:lnTo>
                  <a:pt x="3574241" y="3432099"/>
                </a:lnTo>
                <a:lnTo>
                  <a:pt x="3574241" y="0"/>
                </a:lnTo>
                <a:lnTo>
                  <a:pt x="0" y="0"/>
                </a:lnTo>
                <a:lnTo>
                  <a:pt x="0" y="343209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 flipV="1">
            <a:off x="1404529" y="6751893"/>
            <a:ext cx="1855831" cy="2298890"/>
          </a:xfrm>
          <a:custGeom>
            <a:avLst/>
            <a:gdLst/>
            <a:ahLst/>
            <a:cxnLst/>
            <a:rect l="l" t="t" r="r" b="b"/>
            <a:pathLst>
              <a:path w="1855831" h="2298890">
                <a:moveTo>
                  <a:pt x="1855831" y="2298890"/>
                </a:moveTo>
                <a:lnTo>
                  <a:pt x="0" y="2298890"/>
                </a:lnTo>
                <a:lnTo>
                  <a:pt x="0" y="0"/>
                </a:lnTo>
                <a:lnTo>
                  <a:pt x="1855831" y="0"/>
                </a:lnTo>
                <a:lnTo>
                  <a:pt x="1855831" y="229889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437418" y="1074017"/>
            <a:ext cx="1855831" cy="2298890"/>
          </a:xfrm>
          <a:custGeom>
            <a:avLst/>
            <a:gdLst/>
            <a:ahLst/>
            <a:cxnLst/>
            <a:rect l="l" t="t" r="r" b="b"/>
            <a:pathLst>
              <a:path w="1855831" h="2298890">
                <a:moveTo>
                  <a:pt x="1855831" y="0"/>
                </a:moveTo>
                <a:lnTo>
                  <a:pt x="0" y="0"/>
                </a:lnTo>
                <a:lnTo>
                  <a:pt x="0" y="2298889"/>
                </a:lnTo>
                <a:lnTo>
                  <a:pt x="1855831" y="2298889"/>
                </a:lnTo>
                <a:lnTo>
                  <a:pt x="185583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800000">
            <a:off x="14168435" y="6347489"/>
            <a:ext cx="3574241" cy="3432100"/>
          </a:xfrm>
          <a:custGeom>
            <a:avLst/>
            <a:gdLst/>
            <a:ahLst/>
            <a:cxnLst/>
            <a:rect l="l" t="t" r="r" b="b"/>
            <a:pathLst>
              <a:path w="3574241" h="3432100">
                <a:moveTo>
                  <a:pt x="0" y="0"/>
                </a:moveTo>
                <a:lnTo>
                  <a:pt x="3574241" y="0"/>
                </a:lnTo>
                <a:lnTo>
                  <a:pt x="3574241" y="3432099"/>
                </a:lnTo>
                <a:lnTo>
                  <a:pt x="0" y="34320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 flipV="1">
            <a:off x="14168435" y="507412"/>
            <a:ext cx="3574241" cy="3432100"/>
          </a:xfrm>
          <a:custGeom>
            <a:avLst/>
            <a:gdLst/>
            <a:ahLst/>
            <a:cxnLst/>
            <a:rect l="l" t="t" r="r" b="b"/>
            <a:pathLst>
              <a:path w="3574241" h="3432100">
                <a:moveTo>
                  <a:pt x="0" y="3432099"/>
                </a:moveTo>
                <a:lnTo>
                  <a:pt x="3574241" y="3432099"/>
                </a:lnTo>
                <a:lnTo>
                  <a:pt x="3574241" y="0"/>
                </a:lnTo>
                <a:lnTo>
                  <a:pt x="0" y="0"/>
                </a:lnTo>
                <a:lnTo>
                  <a:pt x="0" y="343209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800000" flipH="1" flipV="1">
            <a:off x="15027640" y="1236217"/>
            <a:ext cx="1855831" cy="2298890"/>
          </a:xfrm>
          <a:custGeom>
            <a:avLst/>
            <a:gdLst/>
            <a:ahLst/>
            <a:cxnLst/>
            <a:rect l="l" t="t" r="r" b="b"/>
            <a:pathLst>
              <a:path w="1855831" h="2298890">
                <a:moveTo>
                  <a:pt x="1855831" y="2298890"/>
                </a:moveTo>
                <a:lnTo>
                  <a:pt x="0" y="2298890"/>
                </a:lnTo>
                <a:lnTo>
                  <a:pt x="0" y="0"/>
                </a:lnTo>
                <a:lnTo>
                  <a:pt x="1855831" y="0"/>
                </a:lnTo>
                <a:lnTo>
                  <a:pt x="1855831" y="229889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0800000" flipH="1">
            <a:off x="14994751" y="6914094"/>
            <a:ext cx="1855831" cy="2298890"/>
          </a:xfrm>
          <a:custGeom>
            <a:avLst/>
            <a:gdLst/>
            <a:ahLst/>
            <a:cxnLst/>
            <a:rect l="l" t="t" r="r" b="b"/>
            <a:pathLst>
              <a:path w="1855831" h="2298890">
                <a:moveTo>
                  <a:pt x="1855831" y="0"/>
                </a:moveTo>
                <a:lnTo>
                  <a:pt x="0" y="0"/>
                </a:lnTo>
                <a:lnTo>
                  <a:pt x="0" y="2298889"/>
                </a:lnTo>
                <a:lnTo>
                  <a:pt x="1855831" y="2298889"/>
                </a:lnTo>
                <a:lnTo>
                  <a:pt x="185583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7315200" y="507412"/>
            <a:ext cx="3657600" cy="921074"/>
          </a:xfrm>
          <a:custGeom>
            <a:avLst/>
            <a:gdLst/>
            <a:ahLst/>
            <a:cxnLst/>
            <a:rect l="l" t="t" r="r" b="b"/>
            <a:pathLst>
              <a:path w="3657600" h="921074">
                <a:moveTo>
                  <a:pt x="0" y="0"/>
                </a:moveTo>
                <a:lnTo>
                  <a:pt x="3657600" y="0"/>
                </a:lnTo>
                <a:lnTo>
                  <a:pt x="3657600" y="921074"/>
                </a:lnTo>
                <a:lnTo>
                  <a:pt x="0" y="9210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V="1">
            <a:off x="7315200" y="8858514"/>
            <a:ext cx="3657600" cy="921074"/>
          </a:xfrm>
          <a:custGeom>
            <a:avLst/>
            <a:gdLst/>
            <a:ahLst/>
            <a:cxnLst/>
            <a:rect l="l" t="t" r="r" b="b"/>
            <a:pathLst>
              <a:path w="3657600" h="921074">
                <a:moveTo>
                  <a:pt x="0" y="921074"/>
                </a:moveTo>
                <a:lnTo>
                  <a:pt x="3657600" y="921074"/>
                </a:lnTo>
                <a:lnTo>
                  <a:pt x="3657600" y="0"/>
                </a:lnTo>
                <a:lnTo>
                  <a:pt x="0" y="0"/>
                </a:lnTo>
                <a:lnTo>
                  <a:pt x="0" y="921074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2238414" y="4712029"/>
            <a:ext cx="5169556" cy="1635459"/>
          </a:xfrm>
          <a:custGeom>
            <a:avLst/>
            <a:gdLst/>
            <a:ahLst/>
            <a:cxnLst/>
            <a:rect l="l" t="t" r="r" b="b"/>
            <a:pathLst>
              <a:path w="5169556" h="1635459">
                <a:moveTo>
                  <a:pt x="0" y="0"/>
                </a:moveTo>
                <a:lnTo>
                  <a:pt x="5169556" y="0"/>
                </a:lnTo>
                <a:lnTo>
                  <a:pt x="5169556" y="1635460"/>
                </a:lnTo>
                <a:lnTo>
                  <a:pt x="0" y="163546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2413501" y="6222841"/>
            <a:ext cx="5962227" cy="2230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9"/>
              </a:lnSpc>
            </a:pPr>
            <a:endParaRPr/>
          </a:p>
          <a:p>
            <a:pPr algn="l">
              <a:lnSpc>
                <a:spcPts val="2249"/>
              </a:lnSpc>
            </a:pPr>
            <a:endParaRPr/>
          </a:p>
          <a:p>
            <a:pPr algn="l">
              <a:lnSpc>
                <a:spcPts val="2249"/>
              </a:lnSpc>
            </a:pPr>
            <a:r>
              <a:rPr lang="en-US" sz="1606" b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Pitala sam baku kako su provodili božićne praznike i čime su se igrali. 8.12. su sijali pšenicu, a na Badnjak su kitili bor. Za poklon su dobivali klikere, drvene igračke i voće. U školu su išli pješke i nosili su uniforme. Igrali su gumi-gumi, s loptom i klikerima.</a:t>
            </a:r>
          </a:p>
          <a:p>
            <a:pPr algn="l">
              <a:lnSpc>
                <a:spcPts val="2249"/>
              </a:lnSpc>
            </a:pPr>
            <a:endParaRPr lang="en-US" sz="1606" b="1">
              <a:solidFill>
                <a:srgbClr val="5A5A5A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9870863" y="5247490"/>
            <a:ext cx="6857254" cy="3205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86"/>
              </a:lnSpc>
            </a:pPr>
            <a:endParaRPr/>
          </a:p>
          <a:p>
            <a:pPr algn="l">
              <a:lnSpc>
                <a:spcPts val="2586"/>
              </a:lnSpc>
            </a:pPr>
            <a:endParaRPr/>
          </a:p>
          <a:p>
            <a:pPr algn="l">
              <a:lnSpc>
                <a:spcPts val="2586"/>
              </a:lnSpc>
            </a:pPr>
            <a:r>
              <a:rPr lang="en-US" sz="1847" b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Emil: U koju osnovnu školu si išla?</a:t>
            </a:r>
          </a:p>
          <a:p>
            <a:pPr algn="l">
              <a:lnSpc>
                <a:spcPts val="2586"/>
              </a:lnSpc>
            </a:pPr>
            <a:r>
              <a:rPr lang="en-US" sz="1847" b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Mama: Išla sam u osnovnu školu Mirko Višnjić u Banja Luci.</a:t>
            </a:r>
          </a:p>
          <a:p>
            <a:pPr algn="l">
              <a:lnSpc>
                <a:spcPts val="2586"/>
              </a:lnSpc>
            </a:pPr>
            <a:r>
              <a:rPr lang="en-US" sz="1847" b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Emil: Kako ti se zvala učiteljica?</a:t>
            </a:r>
          </a:p>
          <a:p>
            <a:pPr algn="l">
              <a:lnSpc>
                <a:spcPts val="2586"/>
              </a:lnSpc>
            </a:pPr>
            <a:r>
              <a:rPr lang="en-US" sz="1847" b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Mama: Moja učiteljica se zvala Nedžida Vučković.</a:t>
            </a:r>
          </a:p>
          <a:p>
            <a:pPr algn="l">
              <a:lnSpc>
                <a:spcPts val="2586"/>
              </a:lnSpc>
            </a:pPr>
            <a:r>
              <a:rPr lang="en-US" sz="1847" b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Emil: Koji ti je bio najdraži predmet?</a:t>
            </a:r>
          </a:p>
          <a:p>
            <a:pPr algn="l">
              <a:lnSpc>
                <a:spcPts val="2586"/>
              </a:lnSpc>
            </a:pPr>
            <a:r>
              <a:rPr lang="en-US" sz="1847" b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Mama: Najdraži predmet mi je bio Priroda i društvo. Voljela sam puno čitati i crtati.</a:t>
            </a:r>
          </a:p>
          <a:p>
            <a:pPr algn="l">
              <a:lnSpc>
                <a:spcPts val="2586"/>
              </a:lnSpc>
            </a:pPr>
            <a:endParaRPr lang="en-US" sz="1847" b="1">
              <a:solidFill>
                <a:srgbClr val="5A5A5A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10518305" y="3879088"/>
            <a:ext cx="5034739" cy="1592808"/>
          </a:xfrm>
          <a:custGeom>
            <a:avLst/>
            <a:gdLst/>
            <a:ahLst/>
            <a:cxnLst/>
            <a:rect l="l" t="t" r="r" b="b"/>
            <a:pathLst>
              <a:path w="5034739" h="1592808">
                <a:moveTo>
                  <a:pt x="0" y="0"/>
                </a:moveTo>
                <a:lnTo>
                  <a:pt x="5034739" y="0"/>
                </a:lnTo>
                <a:lnTo>
                  <a:pt x="5034739" y="1592808"/>
                </a:lnTo>
                <a:lnTo>
                  <a:pt x="0" y="159280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11181577" y="4103304"/>
            <a:ext cx="3708195" cy="851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18"/>
              </a:lnSpc>
            </a:pPr>
            <a:r>
              <a:rPr lang="en-US" sz="2441">
                <a:solidFill>
                  <a:srgbClr val="5A5A5A"/>
                </a:solidFill>
                <a:latin typeface="EFCO Brookshire"/>
                <a:ea typeface="EFCO Brookshire"/>
                <a:cs typeface="EFCO Brookshire"/>
                <a:sym typeface="EFCO Brookshire"/>
              </a:rPr>
              <a:t>Emil Cigić – Školovanje moje mame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087943" y="5277267"/>
            <a:ext cx="4227257" cy="447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2"/>
              </a:lnSpc>
              <a:spcBef>
                <a:spcPct val="0"/>
              </a:spcBef>
            </a:pPr>
            <a:r>
              <a:rPr lang="en-US" sz="2601">
                <a:solidFill>
                  <a:srgbClr val="5A5A5A"/>
                </a:solidFill>
                <a:latin typeface="EFCO Brookshire"/>
                <a:ea typeface="EFCO Brookshire"/>
                <a:cs typeface="EFCO Brookshire"/>
                <a:sym typeface="EFCO Brookshire"/>
              </a:rPr>
              <a:t>Nika Pandžić – Baka i ja</a:t>
            </a:r>
          </a:p>
        </p:txBody>
      </p:sp>
      <p:sp>
        <p:nvSpPr>
          <p:cNvPr id="19" name="Freeform 19"/>
          <p:cNvSpPr/>
          <p:nvPr/>
        </p:nvSpPr>
        <p:spPr>
          <a:xfrm>
            <a:off x="2413501" y="1074017"/>
            <a:ext cx="4053974" cy="3040481"/>
          </a:xfrm>
          <a:custGeom>
            <a:avLst/>
            <a:gdLst/>
            <a:ahLst/>
            <a:cxnLst/>
            <a:rect l="l" t="t" r="r" b="b"/>
            <a:pathLst>
              <a:path w="4053974" h="3040481">
                <a:moveTo>
                  <a:pt x="0" y="0"/>
                </a:moveTo>
                <a:lnTo>
                  <a:pt x="4053974" y="0"/>
                </a:lnTo>
                <a:lnTo>
                  <a:pt x="4053974" y="3040480"/>
                </a:lnTo>
                <a:lnTo>
                  <a:pt x="0" y="304048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1181577" y="664310"/>
            <a:ext cx="2338727" cy="3118303"/>
          </a:xfrm>
          <a:custGeom>
            <a:avLst/>
            <a:gdLst/>
            <a:ahLst/>
            <a:cxnLst/>
            <a:rect l="l" t="t" r="r" b="b"/>
            <a:pathLst>
              <a:path w="2338727" h="3118303">
                <a:moveTo>
                  <a:pt x="0" y="0"/>
                </a:moveTo>
                <a:lnTo>
                  <a:pt x="2338727" y="0"/>
                </a:lnTo>
                <a:lnTo>
                  <a:pt x="2338727" y="3118303"/>
                </a:lnTo>
                <a:lnTo>
                  <a:pt x="0" y="311830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45324" y="507412"/>
            <a:ext cx="3574241" cy="3432100"/>
          </a:xfrm>
          <a:custGeom>
            <a:avLst/>
            <a:gdLst/>
            <a:ahLst/>
            <a:cxnLst/>
            <a:rect l="l" t="t" r="r" b="b"/>
            <a:pathLst>
              <a:path w="3574241" h="3432100">
                <a:moveTo>
                  <a:pt x="0" y="0"/>
                </a:moveTo>
                <a:lnTo>
                  <a:pt x="3574241" y="0"/>
                </a:lnTo>
                <a:lnTo>
                  <a:pt x="3574241" y="3432099"/>
                </a:lnTo>
                <a:lnTo>
                  <a:pt x="0" y="34320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V="1">
            <a:off x="545324" y="6347489"/>
            <a:ext cx="3574241" cy="3432100"/>
          </a:xfrm>
          <a:custGeom>
            <a:avLst/>
            <a:gdLst/>
            <a:ahLst/>
            <a:cxnLst/>
            <a:rect l="l" t="t" r="r" b="b"/>
            <a:pathLst>
              <a:path w="3574241" h="3432100">
                <a:moveTo>
                  <a:pt x="0" y="3432099"/>
                </a:moveTo>
                <a:lnTo>
                  <a:pt x="3574241" y="3432099"/>
                </a:lnTo>
                <a:lnTo>
                  <a:pt x="3574241" y="0"/>
                </a:lnTo>
                <a:lnTo>
                  <a:pt x="0" y="0"/>
                </a:lnTo>
                <a:lnTo>
                  <a:pt x="0" y="343209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 flipV="1">
            <a:off x="1404529" y="6751893"/>
            <a:ext cx="1855831" cy="2298890"/>
          </a:xfrm>
          <a:custGeom>
            <a:avLst/>
            <a:gdLst/>
            <a:ahLst/>
            <a:cxnLst/>
            <a:rect l="l" t="t" r="r" b="b"/>
            <a:pathLst>
              <a:path w="1855831" h="2298890">
                <a:moveTo>
                  <a:pt x="1855831" y="2298890"/>
                </a:moveTo>
                <a:lnTo>
                  <a:pt x="0" y="2298890"/>
                </a:lnTo>
                <a:lnTo>
                  <a:pt x="0" y="0"/>
                </a:lnTo>
                <a:lnTo>
                  <a:pt x="1855831" y="0"/>
                </a:lnTo>
                <a:lnTo>
                  <a:pt x="1855831" y="229889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437418" y="1074017"/>
            <a:ext cx="1855831" cy="2298890"/>
          </a:xfrm>
          <a:custGeom>
            <a:avLst/>
            <a:gdLst/>
            <a:ahLst/>
            <a:cxnLst/>
            <a:rect l="l" t="t" r="r" b="b"/>
            <a:pathLst>
              <a:path w="1855831" h="2298890">
                <a:moveTo>
                  <a:pt x="1855831" y="0"/>
                </a:moveTo>
                <a:lnTo>
                  <a:pt x="0" y="0"/>
                </a:lnTo>
                <a:lnTo>
                  <a:pt x="0" y="2298889"/>
                </a:lnTo>
                <a:lnTo>
                  <a:pt x="1855831" y="2298889"/>
                </a:lnTo>
                <a:lnTo>
                  <a:pt x="185583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800000">
            <a:off x="14168435" y="6347489"/>
            <a:ext cx="3574241" cy="3432100"/>
          </a:xfrm>
          <a:custGeom>
            <a:avLst/>
            <a:gdLst/>
            <a:ahLst/>
            <a:cxnLst/>
            <a:rect l="l" t="t" r="r" b="b"/>
            <a:pathLst>
              <a:path w="3574241" h="3432100">
                <a:moveTo>
                  <a:pt x="0" y="0"/>
                </a:moveTo>
                <a:lnTo>
                  <a:pt x="3574241" y="0"/>
                </a:lnTo>
                <a:lnTo>
                  <a:pt x="3574241" y="3432099"/>
                </a:lnTo>
                <a:lnTo>
                  <a:pt x="0" y="34320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 flipV="1">
            <a:off x="14168435" y="507412"/>
            <a:ext cx="3574241" cy="3432100"/>
          </a:xfrm>
          <a:custGeom>
            <a:avLst/>
            <a:gdLst/>
            <a:ahLst/>
            <a:cxnLst/>
            <a:rect l="l" t="t" r="r" b="b"/>
            <a:pathLst>
              <a:path w="3574241" h="3432100">
                <a:moveTo>
                  <a:pt x="0" y="3432099"/>
                </a:moveTo>
                <a:lnTo>
                  <a:pt x="3574241" y="3432099"/>
                </a:lnTo>
                <a:lnTo>
                  <a:pt x="3574241" y="0"/>
                </a:lnTo>
                <a:lnTo>
                  <a:pt x="0" y="0"/>
                </a:lnTo>
                <a:lnTo>
                  <a:pt x="0" y="343209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800000" flipH="1" flipV="1">
            <a:off x="15027640" y="1236217"/>
            <a:ext cx="1855831" cy="2298890"/>
          </a:xfrm>
          <a:custGeom>
            <a:avLst/>
            <a:gdLst/>
            <a:ahLst/>
            <a:cxnLst/>
            <a:rect l="l" t="t" r="r" b="b"/>
            <a:pathLst>
              <a:path w="1855831" h="2298890">
                <a:moveTo>
                  <a:pt x="1855831" y="2298890"/>
                </a:moveTo>
                <a:lnTo>
                  <a:pt x="0" y="2298890"/>
                </a:lnTo>
                <a:lnTo>
                  <a:pt x="0" y="0"/>
                </a:lnTo>
                <a:lnTo>
                  <a:pt x="1855831" y="0"/>
                </a:lnTo>
                <a:lnTo>
                  <a:pt x="1855831" y="229889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0800000" flipH="1">
            <a:off x="14994751" y="6914094"/>
            <a:ext cx="1855831" cy="2298890"/>
          </a:xfrm>
          <a:custGeom>
            <a:avLst/>
            <a:gdLst/>
            <a:ahLst/>
            <a:cxnLst/>
            <a:rect l="l" t="t" r="r" b="b"/>
            <a:pathLst>
              <a:path w="1855831" h="2298890">
                <a:moveTo>
                  <a:pt x="1855831" y="0"/>
                </a:moveTo>
                <a:lnTo>
                  <a:pt x="0" y="0"/>
                </a:lnTo>
                <a:lnTo>
                  <a:pt x="0" y="2298889"/>
                </a:lnTo>
                <a:lnTo>
                  <a:pt x="1855831" y="2298889"/>
                </a:lnTo>
                <a:lnTo>
                  <a:pt x="185583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7315200" y="507412"/>
            <a:ext cx="3657600" cy="921074"/>
          </a:xfrm>
          <a:custGeom>
            <a:avLst/>
            <a:gdLst/>
            <a:ahLst/>
            <a:cxnLst/>
            <a:rect l="l" t="t" r="r" b="b"/>
            <a:pathLst>
              <a:path w="3657600" h="921074">
                <a:moveTo>
                  <a:pt x="0" y="0"/>
                </a:moveTo>
                <a:lnTo>
                  <a:pt x="3657600" y="0"/>
                </a:lnTo>
                <a:lnTo>
                  <a:pt x="3657600" y="921074"/>
                </a:lnTo>
                <a:lnTo>
                  <a:pt x="0" y="9210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V="1">
            <a:off x="7315200" y="8858514"/>
            <a:ext cx="3657600" cy="921074"/>
          </a:xfrm>
          <a:custGeom>
            <a:avLst/>
            <a:gdLst/>
            <a:ahLst/>
            <a:cxnLst/>
            <a:rect l="l" t="t" r="r" b="b"/>
            <a:pathLst>
              <a:path w="3657600" h="921074">
                <a:moveTo>
                  <a:pt x="0" y="921074"/>
                </a:moveTo>
                <a:lnTo>
                  <a:pt x="3657600" y="921074"/>
                </a:lnTo>
                <a:lnTo>
                  <a:pt x="3657600" y="0"/>
                </a:lnTo>
                <a:lnTo>
                  <a:pt x="0" y="0"/>
                </a:lnTo>
                <a:lnTo>
                  <a:pt x="0" y="921074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2085093" y="4298349"/>
            <a:ext cx="5169556" cy="1635459"/>
          </a:xfrm>
          <a:custGeom>
            <a:avLst/>
            <a:gdLst/>
            <a:ahLst/>
            <a:cxnLst/>
            <a:rect l="l" t="t" r="r" b="b"/>
            <a:pathLst>
              <a:path w="5169556" h="1635459">
                <a:moveTo>
                  <a:pt x="0" y="0"/>
                </a:moveTo>
                <a:lnTo>
                  <a:pt x="5169556" y="0"/>
                </a:lnTo>
                <a:lnTo>
                  <a:pt x="5169556" y="1635459"/>
                </a:lnTo>
                <a:lnTo>
                  <a:pt x="0" y="163545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2365333" y="5979399"/>
            <a:ext cx="5962227" cy="2791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9"/>
              </a:lnSpc>
            </a:pPr>
            <a:endParaRPr/>
          </a:p>
          <a:p>
            <a:pPr algn="l">
              <a:lnSpc>
                <a:spcPts val="2249"/>
              </a:lnSpc>
            </a:pPr>
            <a:r>
              <a:rPr lang="en-US" sz="1606" b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Jan: Koja ti je bila najdraža igra?</a:t>
            </a:r>
          </a:p>
          <a:p>
            <a:pPr algn="l">
              <a:lnSpc>
                <a:spcPts val="2249"/>
              </a:lnSpc>
            </a:pPr>
            <a:r>
              <a:rPr lang="en-US" sz="1606" b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Tata: Najdraža igra mi je bila nogomet.</a:t>
            </a:r>
          </a:p>
          <a:p>
            <a:pPr algn="l">
              <a:lnSpc>
                <a:spcPts val="2249"/>
              </a:lnSpc>
            </a:pPr>
            <a:r>
              <a:rPr lang="en-US" sz="1606" b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Jan: Kako ti se zvao najbolji prijatelj?</a:t>
            </a:r>
          </a:p>
          <a:p>
            <a:pPr algn="l">
              <a:lnSpc>
                <a:spcPts val="2249"/>
              </a:lnSpc>
            </a:pPr>
            <a:r>
              <a:rPr lang="en-US" sz="1606" b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Tata: Najbolji prijatelji su mi bili Saša i Goran. Igrali smo se zajedno svaki dan.</a:t>
            </a:r>
          </a:p>
          <a:p>
            <a:pPr algn="l">
              <a:lnSpc>
                <a:spcPts val="2249"/>
              </a:lnSpc>
            </a:pPr>
            <a:r>
              <a:rPr lang="en-US" sz="1606" b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Jan: Što si najviše volio raditi?</a:t>
            </a:r>
          </a:p>
          <a:p>
            <a:pPr algn="l">
              <a:lnSpc>
                <a:spcPts val="2249"/>
              </a:lnSpc>
            </a:pPr>
            <a:r>
              <a:rPr lang="en-US" sz="1606" b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Tata: Najviše sam volio ići u ribolov. Otac me naučio loviti ribu na Krki.</a:t>
            </a:r>
          </a:p>
          <a:p>
            <a:pPr algn="l">
              <a:lnSpc>
                <a:spcPts val="2249"/>
              </a:lnSpc>
            </a:pPr>
            <a:endParaRPr lang="en-US" sz="1606" b="1">
              <a:solidFill>
                <a:srgbClr val="5A5A5A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9870863" y="5247490"/>
            <a:ext cx="6857254" cy="22385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86"/>
              </a:lnSpc>
            </a:pPr>
            <a:endParaRPr/>
          </a:p>
          <a:p>
            <a:pPr algn="l">
              <a:lnSpc>
                <a:spcPts val="2586"/>
              </a:lnSpc>
            </a:pPr>
            <a:endParaRPr/>
          </a:p>
          <a:p>
            <a:pPr algn="l">
              <a:lnSpc>
                <a:spcPts val="2586"/>
              </a:lnSpc>
            </a:pPr>
            <a:r>
              <a:rPr lang="en-US" sz="1847" b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Ja sam s bakom i djedom pričao kako su se oni prije igrali. Moja baka se igrala s užetom za preskakivanje, školice, lovice i graničara. Moj dida se igrao lovice, nogometa, pikulama i lopova i policajaca.</a:t>
            </a:r>
          </a:p>
          <a:p>
            <a:pPr algn="l">
              <a:lnSpc>
                <a:spcPts val="2586"/>
              </a:lnSpc>
            </a:pPr>
            <a:endParaRPr lang="en-US" sz="1847" b="1">
              <a:solidFill>
                <a:srgbClr val="5A5A5A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10518305" y="3879088"/>
            <a:ext cx="5034739" cy="1592808"/>
          </a:xfrm>
          <a:custGeom>
            <a:avLst/>
            <a:gdLst/>
            <a:ahLst/>
            <a:cxnLst/>
            <a:rect l="l" t="t" r="r" b="b"/>
            <a:pathLst>
              <a:path w="5034739" h="1592808">
                <a:moveTo>
                  <a:pt x="0" y="0"/>
                </a:moveTo>
                <a:lnTo>
                  <a:pt x="5034739" y="0"/>
                </a:lnTo>
                <a:lnTo>
                  <a:pt x="5034739" y="1592808"/>
                </a:lnTo>
                <a:lnTo>
                  <a:pt x="0" y="159280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11181577" y="4103304"/>
            <a:ext cx="3708195" cy="851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18"/>
              </a:lnSpc>
            </a:pPr>
            <a:r>
              <a:rPr lang="en-US" sz="2441">
                <a:solidFill>
                  <a:srgbClr val="5A5A5A"/>
                </a:solidFill>
                <a:latin typeface="EFCO Brookshire"/>
                <a:ea typeface="EFCO Brookshire"/>
                <a:cs typeface="EFCO Brookshire"/>
                <a:sym typeface="EFCO Brookshire"/>
              </a:rPr>
              <a:t>Ante Dražetić – Igre moje bake i djeda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724871" y="4618342"/>
            <a:ext cx="4227257" cy="904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2"/>
              </a:lnSpc>
              <a:spcBef>
                <a:spcPct val="0"/>
              </a:spcBef>
            </a:pPr>
            <a:r>
              <a:rPr lang="en-US" sz="2601">
                <a:solidFill>
                  <a:srgbClr val="5A5A5A"/>
                </a:solidFill>
                <a:latin typeface="EFCO Brookshire"/>
                <a:ea typeface="EFCO Brookshire"/>
                <a:cs typeface="EFCO Brookshire"/>
                <a:sym typeface="EFCO Brookshire"/>
              </a:rPr>
              <a:t>Jan Cigić – Djetinjstvo moga tate</a:t>
            </a:r>
          </a:p>
        </p:txBody>
      </p:sp>
      <p:sp>
        <p:nvSpPr>
          <p:cNvPr id="19" name="Freeform 19"/>
          <p:cNvSpPr/>
          <p:nvPr/>
        </p:nvSpPr>
        <p:spPr>
          <a:xfrm>
            <a:off x="3426210" y="664310"/>
            <a:ext cx="2487323" cy="3316430"/>
          </a:xfrm>
          <a:custGeom>
            <a:avLst/>
            <a:gdLst/>
            <a:ahLst/>
            <a:cxnLst/>
            <a:rect l="l" t="t" r="r" b="b"/>
            <a:pathLst>
              <a:path w="2487323" h="3316430">
                <a:moveTo>
                  <a:pt x="0" y="0"/>
                </a:moveTo>
                <a:lnTo>
                  <a:pt x="2487322" y="0"/>
                </a:lnTo>
                <a:lnTo>
                  <a:pt x="2487322" y="3316431"/>
                </a:lnTo>
                <a:lnTo>
                  <a:pt x="0" y="331643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1181577" y="0"/>
            <a:ext cx="2839449" cy="3818649"/>
          </a:xfrm>
          <a:custGeom>
            <a:avLst/>
            <a:gdLst/>
            <a:ahLst/>
            <a:cxnLst/>
            <a:rect l="l" t="t" r="r" b="b"/>
            <a:pathLst>
              <a:path w="2839449" h="3818649">
                <a:moveTo>
                  <a:pt x="0" y="0"/>
                </a:moveTo>
                <a:lnTo>
                  <a:pt x="2839449" y="0"/>
                </a:lnTo>
                <a:lnTo>
                  <a:pt x="2839449" y="3818649"/>
                </a:lnTo>
                <a:lnTo>
                  <a:pt x="0" y="381864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32255"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45324" y="507412"/>
            <a:ext cx="3574241" cy="3432100"/>
          </a:xfrm>
          <a:custGeom>
            <a:avLst/>
            <a:gdLst/>
            <a:ahLst/>
            <a:cxnLst/>
            <a:rect l="l" t="t" r="r" b="b"/>
            <a:pathLst>
              <a:path w="3574241" h="3432100">
                <a:moveTo>
                  <a:pt x="0" y="0"/>
                </a:moveTo>
                <a:lnTo>
                  <a:pt x="3574241" y="0"/>
                </a:lnTo>
                <a:lnTo>
                  <a:pt x="3574241" y="3432099"/>
                </a:lnTo>
                <a:lnTo>
                  <a:pt x="0" y="34320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V="1">
            <a:off x="545324" y="6347489"/>
            <a:ext cx="3574241" cy="3432100"/>
          </a:xfrm>
          <a:custGeom>
            <a:avLst/>
            <a:gdLst/>
            <a:ahLst/>
            <a:cxnLst/>
            <a:rect l="l" t="t" r="r" b="b"/>
            <a:pathLst>
              <a:path w="3574241" h="3432100">
                <a:moveTo>
                  <a:pt x="0" y="3432099"/>
                </a:moveTo>
                <a:lnTo>
                  <a:pt x="3574241" y="3432099"/>
                </a:lnTo>
                <a:lnTo>
                  <a:pt x="3574241" y="0"/>
                </a:lnTo>
                <a:lnTo>
                  <a:pt x="0" y="0"/>
                </a:lnTo>
                <a:lnTo>
                  <a:pt x="0" y="343209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 flipV="1">
            <a:off x="1404529" y="6751893"/>
            <a:ext cx="1855831" cy="2298890"/>
          </a:xfrm>
          <a:custGeom>
            <a:avLst/>
            <a:gdLst/>
            <a:ahLst/>
            <a:cxnLst/>
            <a:rect l="l" t="t" r="r" b="b"/>
            <a:pathLst>
              <a:path w="1855831" h="2298890">
                <a:moveTo>
                  <a:pt x="1855831" y="2298890"/>
                </a:moveTo>
                <a:lnTo>
                  <a:pt x="0" y="2298890"/>
                </a:lnTo>
                <a:lnTo>
                  <a:pt x="0" y="0"/>
                </a:lnTo>
                <a:lnTo>
                  <a:pt x="1855831" y="0"/>
                </a:lnTo>
                <a:lnTo>
                  <a:pt x="1855831" y="229889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437418" y="1074017"/>
            <a:ext cx="1855831" cy="2298890"/>
          </a:xfrm>
          <a:custGeom>
            <a:avLst/>
            <a:gdLst/>
            <a:ahLst/>
            <a:cxnLst/>
            <a:rect l="l" t="t" r="r" b="b"/>
            <a:pathLst>
              <a:path w="1855831" h="2298890">
                <a:moveTo>
                  <a:pt x="1855831" y="0"/>
                </a:moveTo>
                <a:lnTo>
                  <a:pt x="0" y="0"/>
                </a:lnTo>
                <a:lnTo>
                  <a:pt x="0" y="2298889"/>
                </a:lnTo>
                <a:lnTo>
                  <a:pt x="1855831" y="2298889"/>
                </a:lnTo>
                <a:lnTo>
                  <a:pt x="185583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800000">
            <a:off x="14168435" y="6347489"/>
            <a:ext cx="3574241" cy="3432100"/>
          </a:xfrm>
          <a:custGeom>
            <a:avLst/>
            <a:gdLst/>
            <a:ahLst/>
            <a:cxnLst/>
            <a:rect l="l" t="t" r="r" b="b"/>
            <a:pathLst>
              <a:path w="3574241" h="3432100">
                <a:moveTo>
                  <a:pt x="0" y="0"/>
                </a:moveTo>
                <a:lnTo>
                  <a:pt x="3574241" y="0"/>
                </a:lnTo>
                <a:lnTo>
                  <a:pt x="3574241" y="3432099"/>
                </a:lnTo>
                <a:lnTo>
                  <a:pt x="0" y="34320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 flipV="1">
            <a:off x="14168435" y="507412"/>
            <a:ext cx="3574241" cy="3432100"/>
          </a:xfrm>
          <a:custGeom>
            <a:avLst/>
            <a:gdLst/>
            <a:ahLst/>
            <a:cxnLst/>
            <a:rect l="l" t="t" r="r" b="b"/>
            <a:pathLst>
              <a:path w="3574241" h="3432100">
                <a:moveTo>
                  <a:pt x="0" y="3432099"/>
                </a:moveTo>
                <a:lnTo>
                  <a:pt x="3574241" y="3432099"/>
                </a:lnTo>
                <a:lnTo>
                  <a:pt x="3574241" y="0"/>
                </a:lnTo>
                <a:lnTo>
                  <a:pt x="0" y="0"/>
                </a:lnTo>
                <a:lnTo>
                  <a:pt x="0" y="343209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800000" flipH="1" flipV="1">
            <a:off x="15027640" y="1236217"/>
            <a:ext cx="1855831" cy="2298890"/>
          </a:xfrm>
          <a:custGeom>
            <a:avLst/>
            <a:gdLst/>
            <a:ahLst/>
            <a:cxnLst/>
            <a:rect l="l" t="t" r="r" b="b"/>
            <a:pathLst>
              <a:path w="1855831" h="2298890">
                <a:moveTo>
                  <a:pt x="1855831" y="2298890"/>
                </a:moveTo>
                <a:lnTo>
                  <a:pt x="0" y="2298890"/>
                </a:lnTo>
                <a:lnTo>
                  <a:pt x="0" y="0"/>
                </a:lnTo>
                <a:lnTo>
                  <a:pt x="1855831" y="0"/>
                </a:lnTo>
                <a:lnTo>
                  <a:pt x="1855831" y="229889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0800000" flipH="1">
            <a:off x="14994751" y="6914094"/>
            <a:ext cx="1855831" cy="2298890"/>
          </a:xfrm>
          <a:custGeom>
            <a:avLst/>
            <a:gdLst/>
            <a:ahLst/>
            <a:cxnLst/>
            <a:rect l="l" t="t" r="r" b="b"/>
            <a:pathLst>
              <a:path w="1855831" h="2298890">
                <a:moveTo>
                  <a:pt x="1855831" y="0"/>
                </a:moveTo>
                <a:lnTo>
                  <a:pt x="0" y="0"/>
                </a:lnTo>
                <a:lnTo>
                  <a:pt x="0" y="2298889"/>
                </a:lnTo>
                <a:lnTo>
                  <a:pt x="1855831" y="2298889"/>
                </a:lnTo>
                <a:lnTo>
                  <a:pt x="185583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7315200" y="507412"/>
            <a:ext cx="3657600" cy="921074"/>
          </a:xfrm>
          <a:custGeom>
            <a:avLst/>
            <a:gdLst/>
            <a:ahLst/>
            <a:cxnLst/>
            <a:rect l="l" t="t" r="r" b="b"/>
            <a:pathLst>
              <a:path w="3657600" h="921074">
                <a:moveTo>
                  <a:pt x="0" y="0"/>
                </a:moveTo>
                <a:lnTo>
                  <a:pt x="3657600" y="0"/>
                </a:lnTo>
                <a:lnTo>
                  <a:pt x="3657600" y="921074"/>
                </a:lnTo>
                <a:lnTo>
                  <a:pt x="0" y="9210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V="1">
            <a:off x="7315200" y="8858514"/>
            <a:ext cx="3657600" cy="921074"/>
          </a:xfrm>
          <a:custGeom>
            <a:avLst/>
            <a:gdLst/>
            <a:ahLst/>
            <a:cxnLst/>
            <a:rect l="l" t="t" r="r" b="b"/>
            <a:pathLst>
              <a:path w="3657600" h="921074">
                <a:moveTo>
                  <a:pt x="0" y="921074"/>
                </a:moveTo>
                <a:lnTo>
                  <a:pt x="3657600" y="921074"/>
                </a:lnTo>
                <a:lnTo>
                  <a:pt x="3657600" y="0"/>
                </a:lnTo>
                <a:lnTo>
                  <a:pt x="0" y="0"/>
                </a:lnTo>
                <a:lnTo>
                  <a:pt x="0" y="921074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8225254" y="2124589"/>
            <a:ext cx="5169556" cy="1635459"/>
          </a:xfrm>
          <a:custGeom>
            <a:avLst/>
            <a:gdLst/>
            <a:ahLst/>
            <a:cxnLst/>
            <a:rect l="l" t="t" r="r" b="b"/>
            <a:pathLst>
              <a:path w="5169556" h="1635459">
                <a:moveTo>
                  <a:pt x="0" y="0"/>
                </a:moveTo>
                <a:lnTo>
                  <a:pt x="5169556" y="0"/>
                </a:lnTo>
                <a:lnTo>
                  <a:pt x="5169556" y="1635459"/>
                </a:lnTo>
                <a:lnTo>
                  <a:pt x="0" y="163545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5287762" y="4665814"/>
            <a:ext cx="9406566" cy="4192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9"/>
              </a:lnSpc>
            </a:pPr>
            <a:endParaRPr dirty="0"/>
          </a:p>
          <a:p>
            <a:pPr algn="l">
              <a:lnSpc>
                <a:spcPts val="2249"/>
              </a:lnSpc>
            </a:pPr>
            <a:endParaRPr dirty="0"/>
          </a:p>
          <a:p>
            <a:pPr algn="l">
              <a:lnSpc>
                <a:spcPts val="2249"/>
              </a:lnSpc>
            </a:pP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Božić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nekada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započinjao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je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dan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ranije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kada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se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obilježavao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Badnji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dan.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Tijekom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Badnjeg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dana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žene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su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čistile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kuću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i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pospremale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, a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nakon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toga bi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pravile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kolače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kao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što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su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šape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,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salenjaci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i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hurmašice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.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Muškarci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bi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tijekom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dana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pekli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prase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,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koje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bi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mogli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jesti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te</a:t>
            </a:r>
            <a:r>
              <a:rPr lang="hr-HR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k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na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prvi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dan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Božića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.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Tijekom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večeri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na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badnjem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stolu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bi se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našla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riba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,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grah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i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gibanica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jer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su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svi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u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kući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postili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.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Prije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jela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bi se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svi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pomolili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Bogu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, a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prvu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molitvu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molila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bi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najstarija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osoba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.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Tijekom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molitve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na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stolu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je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stajala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i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zdjela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u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kojoj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se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nalazila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pšenica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i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tri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svijeće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.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Nakon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što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bi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pojeli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jelo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najmlađi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bi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kitili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jelku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, a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najstarija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žena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bi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sa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svetom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vodom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posvetila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kuću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i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polja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.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Potom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bi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uslijedilo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zajedničko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druženje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i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priprema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za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misu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po</a:t>
            </a:r>
            <a:r>
              <a:rPr lang="hr-HR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l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noćku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. Na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po</a:t>
            </a:r>
            <a:r>
              <a:rPr lang="hr-HR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l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noćku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bi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išli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samo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odrasli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, a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djeca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bi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spavala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.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Ujutro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bi se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uz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doručak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čestitao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Božić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, a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djeca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bi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poslije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toga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odlazila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u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selo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kako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bi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Božić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čestitali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i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susjedima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.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Djeca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bi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bila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sretna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jer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bi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za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poklon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dobili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jabuku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ili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neko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drugo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voće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.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Odrasli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bi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ostatak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dana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provodili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u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veselju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, a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djeca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bi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vani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uživala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u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snijegu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i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bijelom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606" b="1" dirty="0" err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Božiću</a:t>
            </a:r>
            <a:r>
              <a:rPr lang="en-US" sz="1606" b="1" dirty="0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.</a:t>
            </a:r>
          </a:p>
          <a:p>
            <a:pPr algn="l">
              <a:lnSpc>
                <a:spcPts val="2249"/>
              </a:lnSpc>
            </a:pPr>
            <a:endParaRPr lang="en-US" sz="1606" b="1" dirty="0">
              <a:solidFill>
                <a:srgbClr val="5A5A5A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8803560" y="2461440"/>
            <a:ext cx="4012943" cy="904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2"/>
              </a:lnSpc>
              <a:spcBef>
                <a:spcPct val="0"/>
              </a:spcBef>
            </a:pPr>
            <a:r>
              <a:rPr lang="en-US" sz="2601">
                <a:solidFill>
                  <a:srgbClr val="5A5A5A"/>
                </a:solidFill>
                <a:latin typeface="EFCO Brookshire"/>
                <a:ea typeface="EFCO Brookshire"/>
                <a:cs typeface="EFCO Brookshire"/>
                <a:sym typeface="EFCO Brookshire"/>
              </a:rPr>
              <a:t>Laura Andrijašević – Običaji za Badnjak i Božić</a:t>
            </a:r>
          </a:p>
        </p:txBody>
      </p:sp>
      <p:sp>
        <p:nvSpPr>
          <p:cNvPr id="16" name="Freeform 16"/>
          <p:cNvSpPr/>
          <p:nvPr/>
        </p:nvSpPr>
        <p:spPr>
          <a:xfrm>
            <a:off x="3872811" y="-162417"/>
            <a:ext cx="3578818" cy="4771757"/>
          </a:xfrm>
          <a:custGeom>
            <a:avLst/>
            <a:gdLst/>
            <a:ahLst/>
            <a:cxnLst/>
            <a:rect l="l" t="t" r="r" b="b"/>
            <a:pathLst>
              <a:path w="3578818" h="4771757">
                <a:moveTo>
                  <a:pt x="0" y="0"/>
                </a:moveTo>
                <a:lnTo>
                  <a:pt x="3578818" y="0"/>
                </a:lnTo>
                <a:lnTo>
                  <a:pt x="3578818" y="4771757"/>
                </a:lnTo>
                <a:lnTo>
                  <a:pt x="0" y="477175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45324" y="507412"/>
            <a:ext cx="3574241" cy="3432100"/>
          </a:xfrm>
          <a:custGeom>
            <a:avLst/>
            <a:gdLst/>
            <a:ahLst/>
            <a:cxnLst/>
            <a:rect l="l" t="t" r="r" b="b"/>
            <a:pathLst>
              <a:path w="3574241" h="3432100">
                <a:moveTo>
                  <a:pt x="0" y="0"/>
                </a:moveTo>
                <a:lnTo>
                  <a:pt x="3574241" y="0"/>
                </a:lnTo>
                <a:lnTo>
                  <a:pt x="3574241" y="3432099"/>
                </a:lnTo>
                <a:lnTo>
                  <a:pt x="0" y="34320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V="1">
            <a:off x="545324" y="6347489"/>
            <a:ext cx="3574241" cy="3432100"/>
          </a:xfrm>
          <a:custGeom>
            <a:avLst/>
            <a:gdLst/>
            <a:ahLst/>
            <a:cxnLst/>
            <a:rect l="l" t="t" r="r" b="b"/>
            <a:pathLst>
              <a:path w="3574241" h="3432100">
                <a:moveTo>
                  <a:pt x="0" y="3432099"/>
                </a:moveTo>
                <a:lnTo>
                  <a:pt x="3574241" y="3432099"/>
                </a:lnTo>
                <a:lnTo>
                  <a:pt x="3574241" y="0"/>
                </a:lnTo>
                <a:lnTo>
                  <a:pt x="0" y="0"/>
                </a:lnTo>
                <a:lnTo>
                  <a:pt x="0" y="343209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 flipV="1">
            <a:off x="1404529" y="6751893"/>
            <a:ext cx="1855831" cy="2298890"/>
          </a:xfrm>
          <a:custGeom>
            <a:avLst/>
            <a:gdLst/>
            <a:ahLst/>
            <a:cxnLst/>
            <a:rect l="l" t="t" r="r" b="b"/>
            <a:pathLst>
              <a:path w="1855831" h="2298890">
                <a:moveTo>
                  <a:pt x="1855831" y="2298890"/>
                </a:moveTo>
                <a:lnTo>
                  <a:pt x="0" y="2298890"/>
                </a:lnTo>
                <a:lnTo>
                  <a:pt x="0" y="0"/>
                </a:lnTo>
                <a:lnTo>
                  <a:pt x="1855831" y="0"/>
                </a:lnTo>
                <a:lnTo>
                  <a:pt x="1855831" y="229889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437418" y="1074017"/>
            <a:ext cx="1855831" cy="2298890"/>
          </a:xfrm>
          <a:custGeom>
            <a:avLst/>
            <a:gdLst/>
            <a:ahLst/>
            <a:cxnLst/>
            <a:rect l="l" t="t" r="r" b="b"/>
            <a:pathLst>
              <a:path w="1855831" h="2298890">
                <a:moveTo>
                  <a:pt x="1855831" y="0"/>
                </a:moveTo>
                <a:lnTo>
                  <a:pt x="0" y="0"/>
                </a:lnTo>
                <a:lnTo>
                  <a:pt x="0" y="2298889"/>
                </a:lnTo>
                <a:lnTo>
                  <a:pt x="1855831" y="2298889"/>
                </a:lnTo>
                <a:lnTo>
                  <a:pt x="185583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800000">
            <a:off x="14168435" y="6347489"/>
            <a:ext cx="3574241" cy="3432100"/>
          </a:xfrm>
          <a:custGeom>
            <a:avLst/>
            <a:gdLst/>
            <a:ahLst/>
            <a:cxnLst/>
            <a:rect l="l" t="t" r="r" b="b"/>
            <a:pathLst>
              <a:path w="3574241" h="3432100">
                <a:moveTo>
                  <a:pt x="0" y="0"/>
                </a:moveTo>
                <a:lnTo>
                  <a:pt x="3574241" y="0"/>
                </a:lnTo>
                <a:lnTo>
                  <a:pt x="3574241" y="3432099"/>
                </a:lnTo>
                <a:lnTo>
                  <a:pt x="0" y="34320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 flipV="1">
            <a:off x="14168435" y="507412"/>
            <a:ext cx="3574241" cy="3432100"/>
          </a:xfrm>
          <a:custGeom>
            <a:avLst/>
            <a:gdLst/>
            <a:ahLst/>
            <a:cxnLst/>
            <a:rect l="l" t="t" r="r" b="b"/>
            <a:pathLst>
              <a:path w="3574241" h="3432100">
                <a:moveTo>
                  <a:pt x="0" y="3432099"/>
                </a:moveTo>
                <a:lnTo>
                  <a:pt x="3574241" y="3432099"/>
                </a:lnTo>
                <a:lnTo>
                  <a:pt x="3574241" y="0"/>
                </a:lnTo>
                <a:lnTo>
                  <a:pt x="0" y="0"/>
                </a:lnTo>
                <a:lnTo>
                  <a:pt x="0" y="343209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800000" flipH="1" flipV="1">
            <a:off x="15027640" y="1236217"/>
            <a:ext cx="1855831" cy="2298890"/>
          </a:xfrm>
          <a:custGeom>
            <a:avLst/>
            <a:gdLst/>
            <a:ahLst/>
            <a:cxnLst/>
            <a:rect l="l" t="t" r="r" b="b"/>
            <a:pathLst>
              <a:path w="1855831" h="2298890">
                <a:moveTo>
                  <a:pt x="1855831" y="2298890"/>
                </a:moveTo>
                <a:lnTo>
                  <a:pt x="0" y="2298890"/>
                </a:lnTo>
                <a:lnTo>
                  <a:pt x="0" y="0"/>
                </a:lnTo>
                <a:lnTo>
                  <a:pt x="1855831" y="0"/>
                </a:lnTo>
                <a:lnTo>
                  <a:pt x="1855831" y="229889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0800000" flipH="1">
            <a:off x="14994751" y="6914094"/>
            <a:ext cx="1855831" cy="2298890"/>
          </a:xfrm>
          <a:custGeom>
            <a:avLst/>
            <a:gdLst/>
            <a:ahLst/>
            <a:cxnLst/>
            <a:rect l="l" t="t" r="r" b="b"/>
            <a:pathLst>
              <a:path w="1855831" h="2298890">
                <a:moveTo>
                  <a:pt x="1855831" y="0"/>
                </a:moveTo>
                <a:lnTo>
                  <a:pt x="0" y="0"/>
                </a:lnTo>
                <a:lnTo>
                  <a:pt x="0" y="2298889"/>
                </a:lnTo>
                <a:lnTo>
                  <a:pt x="1855831" y="2298889"/>
                </a:lnTo>
                <a:lnTo>
                  <a:pt x="185583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7315200" y="507412"/>
            <a:ext cx="3657600" cy="921074"/>
          </a:xfrm>
          <a:custGeom>
            <a:avLst/>
            <a:gdLst/>
            <a:ahLst/>
            <a:cxnLst/>
            <a:rect l="l" t="t" r="r" b="b"/>
            <a:pathLst>
              <a:path w="3657600" h="921074">
                <a:moveTo>
                  <a:pt x="0" y="0"/>
                </a:moveTo>
                <a:lnTo>
                  <a:pt x="3657600" y="0"/>
                </a:lnTo>
                <a:lnTo>
                  <a:pt x="3657600" y="921074"/>
                </a:lnTo>
                <a:lnTo>
                  <a:pt x="0" y="9210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V="1">
            <a:off x="7315200" y="8858514"/>
            <a:ext cx="3657600" cy="921074"/>
          </a:xfrm>
          <a:custGeom>
            <a:avLst/>
            <a:gdLst/>
            <a:ahLst/>
            <a:cxnLst/>
            <a:rect l="l" t="t" r="r" b="b"/>
            <a:pathLst>
              <a:path w="3657600" h="921074">
                <a:moveTo>
                  <a:pt x="0" y="921074"/>
                </a:moveTo>
                <a:lnTo>
                  <a:pt x="3657600" y="921074"/>
                </a:lnTo>
                <a:lnTo>
                  <a:pt x="3657600" y="0"/>
                </a:lnTo>
                <a:lnTo>
                  <a:pt x="0" y="0"/>
                </a:lnTo>
                <a:lnTo>
                  <a:pt x="0" y="921074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2085093" y="4298349"/>
            <a:ext cx="5169556" cy="1635459"/>
          </a:xfrm>
          <a:custGeom>
            <a:avLst/>
            <a:gdLst/>
            <a:ahLst/>
            <a:cxnLst/>
            <a:rect l="l" t="t" r="r" b="b"/>
            <a:pathLst>
              <a:path w="5169556" h="1635459">
                <a:moveTo>
                  <a:pt x="0" y="0"/>
                </a:moveTo>
                <a:lnTo>
                  <a:pt x="5169556" y="0"/>
                </a:lnTo>
                <a:lnTo>
                  <a:pt x="5169556" y="1635459"/>
                </a:lnTo>
                <a:lnTo>
                  <a:pt x="0" y="163545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2365333" y="5979399"/>
            <a:ext cx="5962227" cy="3071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9"/>
              </a:lnSpc>
            </a:pPr>
            <a:endParaRPr/>
          </a:p>
          <a:p>
            <a:pPr algn="l">
              <a:lnSpc>
                <a:spcPts val="2249"/>
              </a:lnSpc>
            </a:pPr>
            <a:r>
              <a:rPr lang="en-US" sz="1606" b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Ella: Bok bako.</a:t>
            </a:r>
          </a:p>
          <a:p>
            <a:pPr algn="l">
              <a:lnSpc>
                <a:spcPts val="2249"/>
              </a:lnSpc>
            </a:pPr>
            <a:r>
              <a:rPr lang="en-US" sz="1606" b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Baka: Bok Ella.</a:t>
            </a:r>
          </a:p>
          <a:p>
            <a:pPr algn="l">
              <a:lnSpc>
                <a:spcPts val="2249"/>
              </a:lnSpc>
            </a:pPr>
            <a:r>
              <a:rPr lang="en-US" sz="1606" b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Ella: Želim znati kako je vama bilo u školi?</a:t>
            </a:r>
          </a:p>
          <a:p>
            <a:pPr algn="l">
              <a:lnSpc>
                <a:spcPts val="2249"/>
              </a:lnSpc>
            </a:pPr>
            <a:r>
              <a:rPr lang="en-US" sz="1606" b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Baka: Mi smo u osnovnoj i srednjoj školi nosili uniforme. Djeca su se više družila i igrala. Nije bilo televizora ni mobitela. Sve što smo htjeli morali smo se baš potruditi. No i današnje vrijeme ima svoje prednosti i mane. Pametno ih iskoristi Ella!</a:t>
            </a:r>
          </a:p>
          <a:p>
            <a:pPr algn="l">
              <a:lnSpc>
                <a:spcPts val="2249"/>
              </a:lnSpc>
            </a:pPr>
            <a:r>
              <a:rPr lang="en-US" sz="1606" b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Ella: Hvala bako na savjetu.</a:t>
            </a:r>
          </a:p>
          <a:p>
            <a:pPr algn="l">
              <a:lnSpc>
                <a:spcPts val="2249"/>
              </a:lnSpc>
            </a:pPr>
            <a:endParaRPr lang="en-US" sz="1606" b="1">
              <a:solidFill>
                <a:srgbClr val="5A5A5A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9809630" y="5905233"/>
            <a:ext cx="6857254" cy="25609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86"/>
              </a:lnSpc>
            </a:pPr>
            <a:endParaRPr/>
          </a:p>
          <a:p>
            <a:pPr algn="l">
              <a:lnSpc>
                <a:spcPts val="2586"/>
              </a:lnSpc>
            </a:pPr>
            <a:endParaRPr/>
          </a:p>
          <a:p>
            <a:pPr algn="l">
              <a:lnSpc>
                <a:spcPts val="2586"/>
              </a:lnSpc>
            </a:pPr>
            <a:r>
              <a:rPr lang="en-US" sz="1847" b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Bor su kitili bombonima, šišarkama, kruškama i jabukama. Ispod bora bi se stavljalo pečeno janje od tijesta i pšenica koja bi se sijala na svetu Luciju.</a:t>
            </a:r>
          </a:p>
          <a:p>
            <a:pPr algn="l">
              <a:lnSpc>
                <a:spcPts val="2586"/>
              </a:lnSpc>
            </a:pPr>
            <a:r>
              <a:rPr lang="en-US" sz="1847" b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Na Badnjak jele bi se lukove kore i gibanica s jezgrom od oraha koja se polije slatkom vodom.</a:t>
            </a:r>
          </a:p>
          <a:p>
            <a:pPr algn="l">
              <a:lnSpc>
                <a:spcPts val="2586"/>
              </a:lnSpc>
            </a:pPr>
            <a:endParaRPr lang="en-US" sz="1847" b="1">
              <a:solidFill>
                <a:srgbClr val="5A5A5A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10518305" y="4302816"/>
            <a:ext cx="5034739" cy="1592808"/>
          </a:xfrm>
          <a:custGeom>
            <a:avLst/>
            <a:gdLst/>
            <a:ahLst/>
            <a:cxnLst/>
            <a:rect l="l" t="t" r="r" b="b"/>
            <a:pathLst>
              <a:path w="5034739" h="1592808">
                <a:moveTo>
                  <a:pt x="0" y="0"/>
                </a:moveTo>
                <a:lnTo>
                  <a:pt x="5034739" y="0"/>
                </a:lnTo>
                <a:lnTo>
                  <a:pt x="5034739" y="1592808"/>
                </a:lnTo>
                <a:lnTo>
                  <a:pt x="0" y="159280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11181577" y="4627867"/>
            <a:ext cx="3708195" cy="851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18"/>
              </a:lnSpc>
            </a:pPr>
            <a:r>
              <a:rPr lang="en-US" sz="2441">
                <a:solidFill>
                  <a:srgbClr val="5A5A5A"/>
                </a:solidFill>
                <a:latin typeface="EFCO Brookshire"/>
                <a:ea typeface="EFCO Brookshire"/>
                <a:cs typeface="EFCO Brookshire"/>
                <a:sym typeface="EFCO Brookshire"/>
              </a:rPr>
              <a:t>Lena Kajić – Badnjak i Božić moga djeda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724871" y="4618342"/>
            <a:ext cx="4227257" cy="904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2"/>
              </a:lnSpc>
              <a:spcBef>
                <a:spcPct val="0"/>
              </a:spcBef>
            </a:pPr>
            <a:r>
              <a:rPr lang="en-US" sz="2601">
                <a:solidFill>
                  <a:srgbClr val="5A5A5A"/>
                </a:solidFill>
                <a:latin typeface="EFCO Brookshire"/>
                <a:ea typeface="EFCO Brookshire"/>
                <a:cs typeface="EFCO Brookshire"/>
                <a:sym typeface="EFCO Brookshire"/>
              </a:rPr>
              <a:t>Ella Jazvić – Djetinjstvo i školovanje moje bake</a:t>
            </a:r>
          </a:p>
        </p:txBody>
      </p:sp>
      <p:sp>
        <p:nvSpPr>
          <p:cNvPr id="19" name="Freeform 19"/>
          <p:cNvSpPr/>
          <p:nvPr/>
        </p:nvSpPr>
        <p:spPr>
          <a:xfrm>
            <a:off x="3293249" y="666707"/>
            <a:ext cx="3364361" cy="3484222"/>
          </a:xfrm>
          <a:custGeom>
            <a:avLst/>
            <a:gdLst/>
            <a:ahLst/>
            <a:cxnLst/>
            <a:rect l="l" t="t" r="r" b="b"/>
            <a:pathLst>
              <a:path w="3364361" h="3484222">
                <a:moveTo>
                  <a:pt x="0" y="0"/>
                </a:moveTo>
                <a:lnTo>
                  <a:pt x="3364360" y="0"/>
                </a:lnTo>
                <a:lnTo>
                  <a:pt x="3364360" y="3484222"/>
                </a:lnTo>
                <a:lnTo>
                  <a:pt x="0" y="348422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t="-28746"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1273426" y="771929"/>
            <a:ext cx="3052969" cy="3530887"/>
          </a:xfrm>
          <a:custGeom>
            <a:avLst/>
            <a:gdLst/>
            <a:ahLst/>
            <a:cxnLst/>
            <a:rect l="l" t="t" r="r" b="b"/>
            <a:pathLst>
              <a:path w="3052969" h="3530887">
                <a:moveTo>
                  <a:pt x="0" y="0"/>
                </a:moveTo>
                <a:lnTo>
                  <a:pt x="3052969" y="0"/>
                </a:lnTo>
                <a:lnTo>
                  <a:pt x="3052969" y="3530887"/>
                </a:lnTo>
                <a:lnTo>
                  <a:pt x="0" y="353088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15286"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45324" y="507412"/>
            <a:ext cx="3574241" cy="3432100"/>
          </a:xfrm>
          <a:custGeom>
            <a:avLst/>
            <a:gdLst/>
            <a:ahLst/>
            <a:cxnLst/>
            <a:rect l="l" t="t" r="r" b="b"/>
            <a:pathLst>
              <a:path w="3574241" h="3432100">
                <a:moveTo>
                  <a:pt x="0" y="0"/>
                </a:moveTo>
                <a:lnTo>
                  <a:pt x="3574241" y="0"/>
                </a:lnTo>
                <a:lnTo>
                  <a:pt x="3574241" y="3432099"/>
                </a:lnTo>
                <a:lnTo>
                  <a:pt x="0" y="34320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V="1">
            <a:off x="545324" y="6347489"/>
            <a:ext cx="3574241" cy="3432100"/>
          </a:xfrm>
          <a:custGeom>
            <a:avLst/>
            <a:gdLst/>
            <a:ahLst/>
            <a:cxnLst/>
            <a:rect l="l" t="t" r="r" b="b"/>
            <a:pathLst>
              <a:path w="3574241" h="3432100">
                <a:moveTo>
                  <a:pt x="0" y="3432099"/>
                </a:moveTo>
                <a:lnTo>
                  <a:pt x="3574241" y="3432099"/>
                </a:lnTo>
                <a:lnTo>
                  <a:pt x="3574241" y="0"/>
                </a:lnTo>
                <a:lnTo>
                  <a:pt x="0" y="0"/>
                </a:lnTo>
                <a:lnTo>
                  <a:pt x="0" y="343209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 flipV="1">
            <a:off x="1404529" y="6751893"/>
            <a:ext cx="1855831" cy="2298890"/>
          </a:xfrm>
          <a:custGeom>
            <a:avLst/>
            <a:gdLst/>
            <a:ahLst/>
            <a:cxnLst/>
            <a:rect l="l" t="t" r="r" b="b"/>
            <a:pathLst>
              <a:path w="1855831" h="2298890">
                <a:moveTo>
                  <a:pt x="1855831" y="2298890"/>
                </a:moveTo>
                <a:lnTo>
                  <a:pt x="0" y="2298890"/>
                </a:lnTo>
                <a:lnTo>
                  <a:pt x="0" y="0"/>
                </a:lnTo>
                <a:lnTo>
                  <a:pt x="1855831" y="0"/>
                </a:lnTo>
                <a:lnTo>
                  <a:pt x="1855831" y="229889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437418" y="1074017"/>
            <a:ext cx="1855831" cy="2298890"/>
          </a:xfrm>
          <a:custGeom>
            <a:avLst/>
            <a:gdLst/>
            <a:ahLst/>
            <a:cxnLst/>
            <a:rect l="l" t="t" r="r" b="b"/>
            <a:pathLst>
              <a:path w="1855831" h="2298890">
                <a:moveTo>
                  <a:pt x="1855831" y="0"/>
                </a:moveTo>
                <a:lnTo>
                  <a:pt x="0" y="0"/>
                </a:lnTo>
                <a:lnTo>
                  <a:pt x="0" y="2298889"/>
                </a:lnTo>
                <a:lnTo>
                  <a:pt x="1855831" y="2298889"/>
                </a:lnTo>
                <a:lnTo>
                  <a:pt x="185583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800000">
            <a:off x="14168435" y="6347489"/>
            <a:ext cx="3574241" cy="3432100"/>
          </a:xfrm>
          <a:custGeom>
            <a:avLst/>
            <a:gdLst/>
            <a:ahLst/>
            <a:cxnLst/>
            <a:rect l="l" t="t" r="r" b="b"/>
            <a:pathLst>
              <a:path w="3574241" h="3432100">
                <a:moveTo>
                  <a:pt x="0" y="0"/>
                </a:moveTo>
                <a:lnTo>
                  <a:pt x="3574241" y="0"/>
                </a:lnTo>
                <a:lnTo>
                  <a:pt x="3574241" y="3432099"/>
                </a:lnTo>
                <a:lnTo>
                  <a:pt x="0" y="34320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 flipV="1">
            <a:off x="14713759" y="507412"/>
            <a:ext cx="3574241" cy="3432100"/>
          </a:xfrm>
          <a:custGeom>
            <a:avLst/>
            <a:gdLst/>
            <a:ahLst/>
            <a:cxnLst/>
            <a:rect l="l" t="t" r="r" b="b"/>
            <a:pathLst>
              <a:path w="3574241" h="3432100">
                <a:moveTo>
                  <a:pt x="0" y="3432099"/>
                </a:moveTo>
                <a:lnTo>
                  <a:pt x="3574241" y="3432099"/>
                </a:lnTo>
                <a:lnTo>
                  <a:pt x="3574241" y="0"/>
                </a:lnTo>
                <a:lnTo>
                  <a:pt x="0" y="0"/>
                </a:lnTo>
                <a:lnTo>
                  <a:pt x="0" y="343209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800000" flipH="1" flipV="1">
            <a:off x="15027640" y="1236217"/>
            <a:ext cx="1855831" cy="2298890"/>
          </a:xfrm>
          <a:custGeom>
            <a:avLst/>
            <a:gdLst/>
            <a:ahLst/>
            <a:cxnLst/>
            <a:rect l="l" t="t" r="r" b="b"/>
            <a:pathLst>
              <a:path w="1855831" h="2298890">
                <a:moveTo>
                  <a:pt x="1855831" y="2298890"/>
                </a:moveTo>
                <a:lnTo>
                  <a:pt x="0" y="2298890"/>
                </a:lnTo>
                <a:lnTo>
                  <a:pt x="0" y="0"/>
                </a:lnTo>
                <a:lnTo>
                  <a:pt x="1855831" y="0"/>
                </a:lnTo>
                <a:lnTo>
                  <a:pt x="1855831" y="229889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0800000" flipH="1">
            <a:off x="14994751" y="6914094"/>
            <a:ext cx="1855831" cy="2298890"/>
          </a:xfrm>
          <a:custGeom>
            <a:avLst/>
            <a:gdLst/>
            <a:ahLst/>
            <a:cxnLst/>
            <a:rect l="l" t="t" r="r" b="b"/>
            <a:pathLst>
              <a:path w="1855831" h="2298890">
                <a:moveTo>
                  <a:pt x="1855831" y="0"/>
                </a:moveTo>
                <a:lnTo>
                  <a:pt x="0" y="0"/>
                </a:lnTo>
                <a:lnTo>
                  <a:pt x="0" y="2298889"/>
                </a:lnTo>
                <a:lnTo>
                  <a:pt x="1855831" y="2298889"/>
                </a:lnTo>
                <a:lnTo>
                  <a:pt x="185583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7315200" y="507412"/>
            <a:ext cx="3657600" cy="921074"/>
          </a:xfrm>
          <a:custGeom>
            <a:avLst/>
            <a:gdLst/>
            <a:ahLst/>
            <a:cxnLst/>
            <a:rect l="l" t="t" r="r" b="b"/>
            <a:pathLst>
              <a:path w="3657600" h="921074">
                <a:moveTo>
                  <a:pt x="0" y="0"/>
                </a:moveTo>
                <a:lnTo>
                  <a:pt x="3657600" y="0"/>
                </a:lnTo>
                <a:lnTo>
                  <a:pt x="3657600" y="921074"/>
                </a:lnTo>
                <a:lnTo>
                  <a:pt x="0" y="9210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145644" y="4464596"/>
            <a:ext cx="5169556" cy="1635459"/>
          </a:xfrm>
          <a:custGeom>
            <a:avLst/>
            <a:gdLst/>
            <a:ahLst/>
            <a:cxnLst/>
            <a:rect l="l" t="t" r="r" b="b"/>
            <a:pathLst>
              <a:path w="5169556" h="1635459">
                <a:moveTo>
                  <a:pt x="0" y="0"/>
                </a:moveTo>
                <a:lnTo>
                  <a:pt x="5169556" y="0"/>
                </a:lnTo>
                <a:lnTo>
                  <a:pt x="5169556" y="1635459"/>
                </a:lnTo>
                <a:lnTo>
                  <a:pt x="0" y="163545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749308" y="5948783"/>
            <a:ext cx="5962227" cy="2230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9"/>
              </a:lnSpc>
            </a:pPr>
            <a:endParaRPr/>
          </a:p>
          <a:p>
            <a:pPr algn="l">
              <a:lnSpc>
                <a:spcPts val="2249"/>
              </a:lnSpc>
            </a:pPr>
            <a:r>
              <a:rPr lang="en-US" sz="1606" b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Antea je imala intervju sa svojom mamom Antonijom o običajima za Badnjak. Mama je na Badnjak sa svojim tatom i sestrom išla kod bake i djeda u kuću i nosili su drvo hrasta badnjak. Kad su ušli u kuću rekli bi ukućanika: „Bog i Gospa u kuću, a badnjak na kuću.“ Tako se čestitao Badnji dan i nagovijestio dolazak Božića.</a:t>
            </a:r>
          </a:p>
          <a:p>
            <a:pPr algn="l">
              <a:lnSpc>
                <a:spcPts val="2249"/>
              </a:lnSpc>
            </a:pPr>
            <a:endParaRPr lang="en-US" sz="1606" b="1">
              <a:solidFill>
                <a:srgbClr val="5A5A5A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7952739" y="4436021"/>
            <a:ext cx="9673957" cy="5785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86"/>
              </a:lnSpc>
            </a:pPr>
            <a:r>
              <a:rPr lang="en-US" sz="1847" b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Sara: Kad si rođena i gdje?</a:t>
            </a:r>
          </a:p>
          <a:p>
            <a:pPr algn="l">
              <a:lnSpc>
                <a:spcPts val="2586"/>
              </a:lnSpc>
            </a:pPr>
            <a:r>
              <a:rPr lang="en-US" sz="1847" b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Baka: Rođena sam 1955. g. u Janjcu pored Zenice.</a:t>
            </a:r>
          </a:p>
          <a:p>
            <a:pPr algn="l">
              <a:lnSpc>
                <a:spcPts val="2586"/>
              </a:lnSpc>
            </a:pPr>
            <a:r>
              <a:rPr lang="en-US" sz="1847" b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Sara: Koliko vas je bilo u kući?</a:t>
            </a:r>
          </a:p>
          <a:p>
            <a:pPr algn="l">
              <a:lnSpc>
                <a:spcPts val="2586"/>
              </a:lnSpc>
            </a:pPr>
            <a:r>
              <a:rPr lang="en-US" sz="1847" b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Baka: Bilo nas je jedanaestero djece i roditelji.</a:t>
            </a:r>
          </a:p>
          <a:p>
            <a:pPr algn="l">
              <a:lnSpc>
                <a:spcPts val="2586"/>
              </a:lnSpc>
            </a:pPr>
            <a:r>
              <a:rPr lang="en-US" sz="1847" b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Sara: Gdje ste spavali?</a:t>
            </a:r>
          </a:p>
          <a:p>
            <a:pPr algn="l">
              <a:lnSpc>
                <a:spcPts val="2586"/>
              </a:lnSpc>
            </a:pPr>
            <a:r>
              <a:rPr lang="en-US" sz="1847" b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Baka: Roditelji u maloj, a djeca u jednoj velikoj sobi.</a:t>
            </a:r>
          </a:p>
          <a:p>
            <a:pPr algn="l">
              <a:lnSpc>
                <a:spcPts val="2586"/>
              </a:lnSpc>
            </a:pPr>
            <a:r>
              <a:rPr lang="en-US" sz="1847" b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Sara: Na čemu ste spavali?</a:t>
            </a:r>
          </a:p>
          <a:p>
            <a:pPr algn="l">
              <a:lnSpc>
                <a:spcPts val="2586"/>
              </a:lnSpc>
            </a:pPr>
            <a:r>
              <a:rPr lang="en-US" sz="1847" b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Baka: Spavali smo na četiri kreveta i pravili smo madrace od slame.</a:t>
            </a:r>
          </a:p>
          <a:p>
            <a:pPr algn="l">
              <a:lnSpc>
                <a:spcPts val="2586"/>
              </a:lnSpc>
            </a:pPr>
            <a:r>
              <a:rPr lang="en-US" sz="1847" b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Sara: Što ste jeli?</a:t>
            </a:r>
          </a:p>
          <a:p>
            <a:pPr algn="l">
              <a:lnSpc>
                <a:spcPts val="2586"/>
              </a:lnSpc>
            </a:pPr>
            <a:r>
              <a:rPr lang="en-US" sz="1847" b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Baka: Pite, čorbe, palentu, mliječne proizvode i domaće voće i povrće.</a:t>
            </a:r>
          </a:p>
          <a:p>
            <a:pPr algn="l">
              <a:lnSpc>
                <a:spcPts val="2586"/>
              </a:lnSpc>
            </a:pPr>
            <a:r>
              <a:rPr lang="en-US" sz="1847" b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Sara: Što ste sve radili?</a:t>
            </a:r>
          </a:p>
          <a:p>
            <a:pPr algn="l">
              <a:lnSpc>
                <a:spcPts val="2586"/>
              </a:lnSpc>
            </a:pPr>
            <a:r>
              <a:rPr lang="en-US" sz="1847" b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Baka: Čuvali stoku, kopali, kupili sijeno, išli u šumu po drva, veš smo prali u potoku iza kuće.</a:t>
            </a:r>
          </a:p>
          <a:p>
            <a:pPr algn="l">
              <a:lnSpc>
                <a:spcPts val="2586"/>
              </a:lnSpc>
            </a:pPr>
            <a:r>
              <a:rPr lang="en-US" sz="1847" b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Sara: A čega ste se igrali?</a:t>
            </a:r>
          </a:p>
          <a:p>
            <a:pPr algn="l">
              <a:lnSpc>
                <a:spcPts val="2586"/>
              </a:lnSpc>
            </a:pPr>
            <a:r>
              <a:rPr lang="en-US" sz="1847" b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Baka: Pravili smo loptu od krpa ili čarapa, igrali smo se lovice, lastika i školice.</a:t>
            </a:r>
          </a:p>
          <a:p>
            <a:pPr algn="l">
              <a:lnSpc>
                <a:spcPts val="2586"/>
              </a:lnSpc>
            </a:pPr>
            <a:r>
              <a:rPr lang="en-US" sz="1847" b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Sara: Je li vam bilo teško?</a:t>
            </a:r>
          </a:p>
          <a:p>
            <a:pPr algn="l">
              <a:lnSpc>
                <a:spcPts val="2586"/>
              </a:lnSpc>
            </a:pPr>
            <a:r>
              <a:rPr lang="en-US" sz="1847" b="1">
                <a:solidFill>
                  <a:srgbClr val="5A5A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Baka: Da, ali smo bili sretni.</a:t>
            </a:r>
          </a:p>
          <a:p>
            <a:pPr algn="l">
              <a:lnSpc>
                <a:spcPts val="2586"/>
              </a:lnSpc>
            </a:pPr>
            <a:endParaRPr lang="en-US" sz="1847" b="1">
              <a:solidFill>
                <a:srgbClr val="5A5A5A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9733511" y="2871787"/>
            <a:ext cx="5034739" cy="1592808"/>
          </a:xfrm>
          <a:custGeom>
            <a:avLst/>
            <a:gdLst/>
            <a:ahLst/>
            <a:cxnLst/>
            <a:rect l="l" t="t" r="r" b="b"/>
            <a:pathLst>
              <a:path w="5034739" h="1592808">
                <a:moveTo>
                  <a:pt x="0" y="0"/>
                </a:moveTo>
                <a:lnTo>
                  <a:pt x="5034739" y="0"/>
                </a:lnTo>
                <a:lnTo>
                  <a:pt x="5034739" y="1592809"/>
                </a:lnTo>
                <a:lnTo>
                  <a:pt x="0" y="159280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0396783" y="3218848"/>
            <a:ext cx="3708195" cy="851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18"/>
              </a:lnSpc>
            </a:pPr>
            <a:r>
              <a:rPr lang="en-US" sz="2441">
                <a:solidFill>
                  <a:srgbClr val="5A5A5A"/>
                </a:solidFill>
                <a:latin typeface="EFCO Brookshire"/>
                <a:ea typeface="EFCO Brookshire"/>
                <a:cs typeface="EFCO Brookshire"/>
                <a:sym typeface="EFCO Brookshire"/>
              </a:rPr>
              <a:t>Sara Štrbac – Intervju s bakom Zorkom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724871" y="4618342"/>
            <a:ext cx="4227257" cy="904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2"/>
              </a:lnSpc>
              <a:spcBef>
                <a:spcPct val="0"/>
              </a:spcBef>
            </a:pPr>
            <a:r>
              <a:rPr lang="en-US" sz="2601">
                <a:solidFill>
                  <a:srgbClr val="5A5A5A"/>
                </a:solidFill>
                <a:latin typeface="EFCO Brookshire"/>
                <a:ea typeface="EFCO Brookshire"/>
                <a:cs typeface="EFCO Brookshire"/>
                <a:sym typeface="EFCO Brookshire"/>
              </a:rPr>
              <a:t>Antea Samardžić – Običaji moje mame za Badnjak</a:t>
            </a:r>
          </a:p>
        </p:txBody>
      </p:sp>
      <p:sp>
        <p:nvSpPr>
          <p:cNvPr id="18" name="Freeform 18"/>
          <p:cNvSpPr/>
          <p:nvPr/>
        </p:nvSpPr>
        <p:spPr>
          <a:xfrm>
            <a:off x="3719515" y="610149"/>
            <a:ext cx="2890835" cy="3854447"/>
          </a:xfrm>
          <a:custGeom>
            <a:avLst/>
            <a:gdLst/>
            <a:ahLst/>
            <a:cxnLst/>
            <a:rect l="l" t="t" r="r" b="b"/>
            <a:pathLst>
              <a:path w="2890835" h="3854447">
                <a:moveTo>
                  <a:pt x="0" y="0"/>
                </a:moveTo>
                <a:lnTo>
                  <a:pt x="2890835" y="0"/>
                </a:lnTo>
                <a:lnTo>
                  <a:pt x="2890835" y="3854447"/>
                </a:lnTo>
                <a:lnTo>
                  <a:pt x="0" y="385444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9599962" y="174692"/>
            <a:ext cx="5427679" cy="2507587"/>
          </a:xfrm>
          <a:custGeom>
            <a:avLst/>
            <a:gdLst/>
            <a:ahLst/>
            <a:cxnLst/>
            <a:rect l="l" t="t" r="r" b="b"/>
            <a:pathLst>
              <a:path w="5427679" h="2507587">
                <a:moveTo>
                  <a:pt x="0" y="0"/>
                </a:moveTo>
                <a:lnTo>
                  <a:pt x="5427678" y="0"/>
                </a:lnTo>
                <a:lnTo>
                  <a:pt x="5427678" y="2507588"/>
                </a:lnTo>
                <a:lnTo>
                  <a:pt x="0" y="250758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1822</Words>
  <Application>Microsoft Office PowerPoint</Application>
  <PresentationFormat>Custom</PresentationFormat>
  <Paragraphs>121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Običaji i tradicije 3.b razred OŠ Domovinske zahvalnosti</dc:title>
  <dc:creator>Korisnik</dc:creator>
  <cp:lastModifiedBy>Ivana Vidović</cp:lastModifiedBy>
  <cp:revision>4</cp:revision>
  <dcterms:created xsi:type="dcterms:W3CDTF">2006-08-16T00:00:00Z</dcterms:created>
  <dcterms:modified xsi:type="dcterms:W3CDTF">2026-03-04T08:38:09Z</dcterms:modified>
  <dc:identifier>DAG_QMrwRvQ</dc:identifier>
</cp:coreProperties>
</file>